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56" r:id="rId4"/>
    <p:sldId id="257" r:id="rId5"/>
    <p:sldId id="258" r:id="rId6"/>
    <p:sldId id="259" r:id="rId7"/>
    <p:sldId id="260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62" autoAdjust="0"/>
    <p:restoredTop sz="94660"/>
  </p:normalViewPr>
  <p:slideViewPr>
    <p:cSldViewPr snapToGrid="0">
      <p:cViewPr>
        <p:scale>
          <a:sx n="53" d="100"/>
          <a:sy n="53" d="100"/>
        </p:scale>
        <p:origin x="-1440" y="-7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4CF308-3641-486A-8774-E15364BE1DE0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42C3404-73B5-4339-8ECE-29582656CE60}">
      <dgm:prSet phldrT="[Text]" custT="1"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r>
            <a:rPr lang="en-US" sz="2000" dirty="0" smtClean="0"/>
            <a:t>Steering Committee</a:t>
          </a:r>
          <a:endParaRPr lang="en-US" sz="2000" dirty="0"/>
        </a:p>
      </dgm:t>
    </dgm:pt>
    <dgm:pt modelId="{666405F5-F8CB-4D85-A7A7-5959B03CE550}" type="parTrans" cxnId="{7E0A1668-6985-404C-B549-3433FFADB1DD}">
      <dgm:prSet/>
      <dgm:spPr/>
      <dgm:t>
        <a:bodyPr/>
        <a:lstStyle/>
        <a:p>
          <a:endParaRPr lang="en-US"/>
        </a:p>
      </dgm:t>
    </dgm:pt>
    <dgm:pt modelId="{4222534C-9A4E-421D-B4E6-2808E1DFEFCB}" type="sibTrans" cxnId="{7E0A1668-6985-404C-B549-3433FFADB1DD}">
      <dgm:prSet/>
      <dgm:spPr/>
      <dgm:t>
        <a:bodyPr/>
        <a:lstStyle/>
        <a:p>
          <a:endParaRPr lang="en-US"/>
        </a:p>
      </dgm:t>
    </dgm:pt>
    <dgm:pt modelId="{8BF5623C-7686-47BE-ADE1-DDE46F3DDEFC}">
      <dgm:prSet phldrT="[Text]" custT="1"/>
      <dgm:spPr>
        <a:solidFill>
          <a:srgbClr val="F9847B">
            <a:alpha val="89804"/>
          </a:srgbClr>
        </a:solidFill>
      </dgm:spPr>
      <dgm:t>
        <a:bodyPr/>
        <a:lstStyle/>
        <a:p>
          <a:pPr marL="174625" indent="-174625"/>
          <a:r>
            <a:rPr lang="en-GB" sz="1400" b="1" dirty="0" smtClean="0"/>
            <a:t>Approves format for reporting implementation results</a:t>
          </a:r>
          <a:endParaRPr lang="en-US" sz="1400" b="1" dirty="0"/>
        </a:p>
      </dgm:t>
    </dgm:pt>
    <dgm:pt modelId="{439CAF61-937D-4424-BD4D-A80E6786DF60}" type="parTrans" cxnId="{811E7DDE-9490-4C9E-8305-8CAD8BA1F6F4}">
      <dgm:prSet/>
      <dgm:spPr/>
      <dgm:t>
        <a:bodyPr/>
        <a:lstStyle/>
        <a:p>
          <a:endParaRPr lang="en-US"/>
        </a:p>
      </dgm:t>
    </dgm:pt>
    <dgm:pt modelId="{34943B28-74D1-4D7E-8138-0E40764FB959}" type="sibTrans" cxnId="{811E7DDE-9490-4C9E-8305-8CAD8BA1F6F4}">
      <dgm:prSet/>
      <dgm:spPr/>
      <dgm:t>
        <a:bodyPr/>
        <a:lstStyle/>
        <a:p>
          <a:endParaRPr lang="en-US"/>
        </a:p>
      </dgm:t>
    </dgm:pt>
    <dgm:pt modelId="{960F1CFE-E7CE-49A1-82DD-3C0ED74985F2}">
      <dgm:prSet phldrT="[Text]" custT="1"/>
      <dgm:spPr>
        <a:solidFill>
          <a:schemeClr val="tx1">
            <a:lumMod val="75000"/>
            <a:lumOff val="25000"/>
          </a:schemeClr>
        </a:solidFill>
      </dgm:spPr>
      <dgm:t>
        <a:bodyPr/>
        <a:lstStyle/>
        <a:p>
          <a:r>
            <a:rPr lang="en-US" sz="2000" dirty="0" smtClean="0"/>
            <a:t>Implementing Partners</a:t>
          </a:r>
          <a:endParaRPr lang="en-US" sz="2000" dirty="0"/>
        </a:p>
      </dgm:t>
    </dgm:pt>
    <dgm:pt modelId="{4E6E79BE-487C-477A-87AB-2942AEF0236B}" type="parTrans" cxnId="{5AA1C3C0-B280-4E7F-B9B8-76723A99F217}">
      <dgm:prSet/>
      <dgm:spPr/>
      <dgm:t>
        <a:bodyPr/>
        <a:lstStyle/>
        <a:p>
          <a:endParaRPr lang="en-US"/>
        </a:p>
      </dgm:t>
    </dgm:pt>
    <dgm:pt modelId="{83921D51-7AAD-4600-B158-C666DF714FCD}" type="sibTrans" cxnId="{5AA1C3C0-B280-4E7F-B9B8-76723A99F217}">
      <dgm:prSet/>
      <dgm:spPr/>
      <dgm:t>
        <a:bodyPr/>
        <a:lstStyle/>
        <a:p>
          <a:endParaRPr lang="en-US"/>
        </a:p>
      </dgm:t>
    </dgm:pt>
    <dgm:pt modelId="{4B9681AC-605C-4722-8506-5E450196B8FC}">
      <dgm:prSet phldrT="[Text]" custT="1"/>
      <dgm:spPr>
        <a:solidFill>
          <a:srgbClr val="F9847B">
            <a:alpha val="89804"/>
          </a:srgbClr>
        </a:solidFill>
      </dgm:spPr>
      <dgm:t>
        <a:bodyPr/>
        <a:lstStyle/>
        <a:p>
          <a:pPr marL="174625" indent="-174625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1400" b="1" dirty="0" smtClean="0"/>
            <a:t>Provides financial and progress reports to the Steering Committee through the Trustee and the Secretariat</a:t>
          </a:r>
          <a:endParaRPr lang="en-US" sz="1400" b="1" dirty="0" smtClean="0"/>
        </a:p>
      </dgm:t>
    </dgm:pt>
    <dgm:pt modelId="{3BA691F6-6DF7-4C28-90AC-3AA7AADF86C2}" type="parTrans" cxnId="{623248ED-9CF0-4C45-B5A7-38CB2EC5827B}">
      <dgm:prSet/>
      <dgm:spPr/>
      <dgm:t>
        <a:bodyPr/>
        <a:lstStyle/>
        <a:p>
          <a:endParaRPr lang="en-US"/>
        </a:p>
      </dgm:t>
    </dgm:pt>
    <dgm:pt modelId="{2CBF45F2-6EAD-46FF-B581-C2A009F2818C}" type="sibTrans" cxnId="{623248ED-9CF0-4C45-B5A7-38CB2EC5827B}">
      <dgm:prSet/>
      <dgm:spPr/>
      <dgm:t>
        <a:bodyPr/>
        <a:lstStyle/>
        <a:p>
          <a:endParaRPr lang="en-US"/>
        </a:p>
      </dgm:t>
    </dgm:pt>
    <dgm:pt modelId="{F44AF20B-93AE-4680-AC52-1C748AA6FF3D}">
      <dgm:prSet phldrT="[Text]" custT="1"/>
      <dgm:spPr>
        <a:solidFill>
          <a:srgbClr val="F9847B">
            <a:alpha val="89804"/>
          </a:srgbClr>
        </a:solidFill>
      </dgm:spPr>
      <dgm:t>
        <a:bodyPr/>
        <a:lstStyle/>
        <a:p>
          <a:pPr marL="57150" indent="0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1400" b="1" dirty="0"/>
        </a:p>
      </dgm:t>
    </dgm:pt>
    <dgm:pt modelId="{537CDEDA-31ED-409A-B9BA-1AA3230F1ABC}" type="parTrans" cxnId="{73A5DB60-1883-4558-9950-F01218D3225F}">
      <dgm:prSet/>
      <dgm:spPr/>
      <dgm:t>
        <a:bodyPr/>
        <a:lstStyle/>
        <a:p>
          <a:endParaRPr lang="en-US"/>
        </a:p>
      </dgm:t>
    </dgm:pt>
    <dgm:pt modelId="{06E6F41E-08B9-4EB7-B118-A7FA0CC3EF45}" type="sibTrans" cxnId="{73A5DB60-1883-4558-9950-F01218D3225F}">
      <dgm:prSet/>
      <dgm:spPr/>
      <dgm:t>
        <a:bodyPr/>
        <a:lstStyle/>
        <a:p>
          <a:endParaRPr lang="en-US"/>
        </a:p>
      </dgm:t>
    </dgm:pt>
    <dgm:pt modelId="{349A1531-5BAE-42D2-BF9E-9C26DA6CB00D}">
      <dgm:prSet custT="1"/>
      <dgm:spPr>
        <a:solidFill>
          <a:srgbClr val="F9847B">
            <a:alpha val="89804"/>
          </a:srgbClr>
        </a:solidFill>
      </dgm:spPr>
      <dgm:t>
        <a:bodyPr/>
        <a:lstStyle/>
        <a:p>
          <a:pPr marL="57150" indent="0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1400" b="1" dirty="0"/>
        </a:p>
      </dgm:t>
    </dgm:pt>
    <dgm:pt modelId="{511139A0-4EA6-4CCD-9119-68E067E621DE}" type="parTrans" cxnId="{67FDB164-9F14-40BA-BA8C-170B812A2AAB}">
      <dgm:prSet/>
      <dgm:spPr/>
      <dgm:t>
        <a:bodyPr/>
        <a:lstStyle/>
        <a:p>
          <a:endParaRPr lang="en-US"/>
        </a:p>
      </dgm:t>
    </dgm:pt>
    <dgm:pt modelId="{99B07719-73DB-4FB9-80B8-22984685BEFF}" type="sibTrans" cxnId="{67FDB164-9F14-40BA-BA8C-170B812A2AAB}">
      <dgm:prSet/>
      <dgm:spPr/>
      <dgm:t>
        <a:bodyPr/>
        <a:lstStyle/>
        <a:p>
          <a:endParaRPr lang="en-US"/>
        </a:p>
      </dgm:t>
    </dgm:pt>
    <dgm:pt modelId="{B20467C9-2DCE-4CA6-9EA4-8F455C97478E}">
      <dgm:prSet custT="1"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r>
            <a:rPr lang="en-US" sz="2000" dirty="0" smtClean="0"/>
            <a:t>Secretariat</a:t>
          </a:r>
          <a:endParaRPr lang="en-US" sz="2000" dirty="0"/>
        </a:p>
      </dgm:t>
    </dgm:pt>
    <dgm:pt modelId="{29C555EB-042C-4B8B-9790-4CFCB38C14E9}" type="parTrans" cxnId="{EA05F440-FBA0-4B3A-B46F-66DA562E9BB0}">
      <dgm:prSet/>
      <dgm:spPr/>
      <dgm:t>
        <a:bodyPr/>
        <a:lstStyle/>
        <a:p>
          <a:endParaRPr lang="en-US"/>
        </a:p>
      </dgm:t>
    </dgm:pt>
    <dgm:pt modelId="{CBAFAC28-23F9-4DC9-B0E2-342D373893E8}" type="sibTrans" cxnId="{EA05F440-FBA0-4B3A-B46F-66DA562E9BB0}">
      <dgm:prSet/>
      <dgm:spPr/>
      <dgm:t>
        <a:bodyPr/>
        <a:lstStyle/>
        <a:p>
          <a:endParaRPr lang="en-US"/>
        </a:p>
      </dgm:t>
    </dgm:pt>
    <dgm:pt modelId="{873B2570-8262-4189-B889-877A22C3DE5A}">
      <dgm:prSet custT="1"/>
      <dgm:spPr>
        <a:solidFill>
          <a:schemeClr val="tx1">
            <a:lumMod val="95000"/>
            <a:lumOff val="5000"/>
          </a:schemeClr>
        </a:solidFill>
      </dgm:spPr>
      <dgm:t>
        <a:bodyPr/>
        <a:lstStyle/>
        <a:p>
          <a:r>
            <a:rPr lang="en-US" sz="2000" dirty="0" smtClean="0"/>
            <a:t>Trustee</a:t>
          </a:r>
          <a:endParaRPr lang="en-US" sz="2000" dirty="0"/>
        </a:p>
      </dgm:t>
    </dgm:pt>
    <dgm:pt modelId="{60498CEC-752A-4555-8B73-7D1F6A30475B}" type="parTrans" cxnId="{A017B186-3BFE-4755-9CB5-77ECD5F07D95}">
      <dgm:prSet/>
      <dgm:spPr/>
      <dgm:t>
        <a:bodyPr/>
        <a:lstStyle/>
        <a:p>
          <a:endParaRPr lang="en-US"/>
        </a:p>
      </dgm:t>
    </dgm:pt>
    <dgm:pt modelId="{BEA468C6-2599-4816-8819-E822B3891C4B}" type="sibTrans" cxnId="{A017B186-3BFE-4755-9CB5-77ECD5F07D95}">
      <dgm:prSet/>
      <dgm:spPr/>
      <dgm:t>
        <a:bodyPr/>
        <a:lstStyle/>
        <a:p>
          <a:endParaRPr lang="en-US"/>
        </a:p>
      </dgm:t>
    </dgm:pt>
    <dgm:pt modelId="{9422746E-23CC-4645-A581-0F5C5C0B3142}">
      <dgm:prSet phldrT="[Text]" custT="1"/>
      <dgm:spPr>
        <a:solidFill>
          <a:srgbClr val="F9847B">
            <a:alpha val="89804"/>
          </a:srgbClr>
        </a:solidFill>
      </dgm:spPr>
      <dgm:t>
        <a:bodyPr/>
        <a:lstStyle/>
        <a:p>
          <a:pPr marL="57150" indent="0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1400" b="1" dirty="0"/>
        </a:p>
      </dgm:t>
    </dgm:pt>
    <dgm:pt modelId="{12D49B03-30F2-4038-A01D-C6AE613D5EA0}" type="parTrans" cxnId="{DE74134C-7CC5-4DCA-ABC9-14AE12F66E97}">
      <dgm:prSet/>
      <dgm:spPr/>
      <dgm:t>
        <a:bodyPr/>
        <a:lstStyle/>
        <a:p>
          <a:endParaRPr lang="en-US"/>
        </a:p>
      </dgm:t>
    </dgm:pt>
    <dgm:pt modelId="{D9280EB3-2108-4FD8-8CBE-E1325B5B547F}" type="sibTrans" cxnId="{DE74134C-7CC5-4DCA-ABC9-14AE12F66E97}">
      <dgm:prSet/>
      <dgm:spPr/>
      <dgm:t>
        <a:bodyPr/>
        <a:lstStyle/>
        <a:p>
          <a:endParaRPr lang="en-US"/>
        </a:p>
      </dgm:t>
    </dgm:pt>
    <dgm:pt modelId="{89F906F8-5C22-495E-87E7-933D91AEACF6}">
      <dgm:prSet phldrT="[Text]" custT="1"/>
      <dgm:spPr>
        <a:solidFill>
          <a:srgbClr val="F9847B">
            <a:alpha val="89804"/>
          </a:srgbClr>
        </a:solidFill>
      </dgm:spPr>
      <dgm:t>
        <a:bodyPr/>
        <a:lstStyle/>
        <a:p>
          <a:pPr marL="57150" indent="0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1400" b="1" dirty="0"/>
        </a:p>
      </dgm:t>
    </dgm:pt>
    <dgm:pt modelId="{62924C17-2FB0-4E37-B557-ACD3275B11A9}" type="parTrans" cxnId="{471E8704-F740-4F50-B558-F8AFDDA660C2}">
      <dgm:prSet/>
      <dgm:spPr/>
      <dgm:t>
        <a:bodyPr/>
        <a:lstStyle/>
        <a:p>
          <a:endParaRPr lang="en-US"/>
        </a:p>
      </dgm:t>
    </dgm:pt>
    <dgm:pt modelId="{23B8C768-943D-47AF-82BE-4E629C74B91B}" type="sibTrans" cxnId="{471E8704-F740-4F50-B558-F8AFDDA660C2}">
      <dgm:prSet/>
      <dgm:spPr/>
      <dgm:t>
        <a:bodyPr/>
        <a:lstStyle/>
        <a:p>
          <a:endParaRPr lang="en-US"/>
        </a:p>
      </dgm:t>
    </dgm:pt>
    <dgm:pt modelId="{790C424F-B999-4C16-B1B4-C7D27904840F}">
      <dgm:prSet custT="1"/>
      <dgm:spPr>
        <a:solidFill>
          <a:srgbClr val="F9847B">
            <a:alpha val="89804"/>
          </a:srgbClr>
        </a:solidFill>
      </dgm:spPr>
      <dgm:t>
        <a:bodyPr/>
        <a:lstStyle/>
        <a:p>
          <a:pPr marL="174625" indent="-174625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400" b="1" dirty="0" smtClean="0"/>
            <a:t>Develops and regularly updates  a monitoring and evaluation framework and reporting guidelines for review by the Steering Committee</a:t>
          </a:r>
          <a:endParaRPr lang="en-US" sz="1400" b="1" dirty="0"/>
        </a:p>
      </dgm:t>
    </dgm:pt>
    <dgm:pt modelId="{50981D19-80FA-4E98-A20A-667E79266A25}" type="parTrans" cxnId="{797494E2-A2E9-4FF2-BC46-019C1D49E4B2}">
      <dgm:prSet/>
      <dgm:spPr/>
      <dgm:t>
        <a:bodyPr/>
        <a:lstStyle/>
        <a:p>
          <a:endParaRPr lang="en-US"/>
        </a:p>
      </dgm:t>
    </dgm:pt>
    <dgm:pt modelId="{1F78ED4C-ABF5-4EC8-931F-5920DB9A4DB5}" type="sibTrans" cxnId="{797494E2-A2E9-4FF2-BC46-019C1D49E4B2}">
      <dgm:prSet/>
      <dgm:spPr/>
      <dgm:t>
        <a:bodyPr/>
        <a:lstStyle/>
        <a:p>
          <a:endParaRPr lang="en-US"/>
        </a:p>
      </dgm:t>
    </dgm:pt>
    <dgm:pt modelId="{388A11F9-69C4-411B-840A-DB1DC8960937}">
      <dgm:prSet custT="1"/>
      <dgm:spPr>
        <a:solidFill>
          <a:srgbClr val="F9847B">
            <a:alpha val="89804"/>
          </a:srgbClr>
        </a:solidFill>
      </dgm:spPr>
      <dgm:t>
        <a:bodyPr/>
        <a:lstStyle/>
        <a:p>
          <a:pPr marL="57150" indent="0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1400" b="1" dirty="0"/>
        </a:p>
      </dgm:t>
    </dgm:pt>
    <dgm:pt modelId="{29F14A3A-DDF1-4C74-898F-3D2E0C55B521}" type="parTrans" cxnId="{98148486-FFE0-4143-845E-C0F45C7AA8E0}">
      <dgm:prSet/>
      <dgm:spPr/>
      <dgm:t>
        <a:bodyPr/>
        <a:lstStyle/>
        <a:p>
          <a:endParaRPr lang="en-US"/>
        </a:p>
      </dgm:t>
    </dgm:pt>
    <dgm:pt modelId="{CE646EFA-6656-4B8F-8A19-2E60F57ED823}" type="sibTrans" cxnId="{98148486-FFE0-4143-845E-C0F45C7AA8E0}">
      <dgm:prSet/>
      <dgm:spPr/>
      <dgm:t>
        <a:bodyPr/>
        <a:lstStyle/>
        <a:p>
          <a:endParaRPr lang="en-US"/>
        </a:p>
      </dgm:t>
    </dgm:pt>
    <dgm:pt modelId="{0F0116D6-09F4-4168-8E65-1783AB00D2A0}">
      <dgm:prSet custT="1"/>
      <dgm:spPr>
        <a:solidFill>
          <a:srgbClr val="F9847B">
            <a:alpha val="89804"/>
          </a:srgbClr>
        </a:solidFill>
      </dgm:spPr>
      <dgm:t>
        <a:bodyPr/>
        <a:lstStyle/>
        <a:p>
          <a:pPr marL="174625" indent="-174625"/>
          <a:r>
            <a:rPr lang="en-GB" sz="1400" b="1" dirty="0" smtClean="0"/>
            <a:t>Requiring and accepting from the Implementing Partners certain periodic financial reports</a:t>
          </a:r>
          <a:endParaRPr lang="en-US" sz="1400" b="1" dirty="0"/>
        </a:p>
      </dgm:t>
    </dgm:pt>
    <dgm:pt modelId="{4A6BAAE5-6693-484A-9E97-489BBB531006}" type="parTrans" cxnId="{0E619EDE-434A-40D5-A4B1-961234AC5C0E}">
      <dgm:prSet/>
      <dgm:spPr/>
      <dgm:t>
        <a:bodyPr/>
        <a:lstStyle/>
        <a:p>
          <a:endParaRPr lang="en-US"/>
        </a:p>
      </dgm:t>
    </dgm:pt>
    <dgm:pt modelId="{5B8D8CC4-49DD-4EA4-9498-924EE45858A0}" type="sibTrans" cxnId="{0E619EDE-434A-40D5-A4B1-961234AC5C0E}">
      <dgm:prSet/>
      <dgm:spPr/>
      <dgm:t>
        <a:bodyPr/>
        <a:lstStyle/>
        <a:p>
          <a:endParaRPr lang="en-US"/>
        </a:p>
      </dgm:t>
    </dgm:pt>
    <dgm:pt modelId="{54881620-733C-4179-850C-65CFDB1F5B23}">
      <dgm:prSet phldrT="[Text]" custT="1"/>
      <dgm:spPr>
        <a:solidFill>
          <a:srgbClr val="F9847B">
            <a:alpha val="89804"/>
          </a:srgbClr>
        </a:solidFill>
      </dgm:spPr>
      <dgm:t>
        <a:bodyPr/>
        <a:lstStyle/>
        <a:p>
          <a:pPr marL="174625" indent="-174625"/>
          <a:r>
            <a:rPr lang="en-GB" sz="1400" b="1" dirty="0" smtClean="0"/>
            <a:t>Reviews progress reports from the Implementing Partners as compiled by the Secretariat</a:t>
          </a:r>
          <a:endParaRPr lang="en-US" sz="1400" b="1" dirty="0"/>
        </a:p>
      </dgm:t>
    </dgm:pt>
    <dgm:pt modelId="{D1522243-ABC0-44D3-882D-D4843D880B4C}" type="parTrans" cxnId="{FB6642BF-11F8-4A86-9133-E53A42A6BC8A}">
      <dgm:prSet/>
      <dgm:spPr/>
      <dgm:t>
        <a:bodyPr/>
        <a:lstStyle/>
        <a:p>
          <a:endParaRPr lang="en-US"/>
        </a:p>
      </dgm:t>
    </dgm:pt>
    <dgm:pt modelId="{8C48B2EE-43E0-4AEF-988C-65F1CB5981D4}" type="sibTrans" cxnId="{FB6642BF-11F8-4A86-9133-E53A42A6BC8A}">
      <dgm:prSet/>
      <dgm:spPr/>
      <dgm:t>
        <a:bodyPr/>
        <a:lstStyle/>
        <a:p>
          <a:endParaRPr lang="en-US"/>
        </a:p>
      </dgm:t>
    </dgm:pt>
    <dgm:pt modelId="{9CA2E644-19F5-4B61-AC02-3CB7CA8AFDCE}">
      <dgm:prSet phldrT="[Text]" custT="1"/>
      <dgm:spPr>
        <a:solidFill>
          <a:srgbClr val="F9847B">
            <a:alpha val="89804"/>
          </a:srgbClr>
        </a:solidFill>
      </dgm:spPr>
      <dgm:t>
        <a:bodyPr/>
        <a:lstStyle/>
        <a:p>
          <a:pPr marL="174625" indent="-174625"/>
          <a:r>
            <a:rPr lang="en-US" sz="1400" b="1" dirty="0" smtClean="0"/>
            <a:t>Commissions studies and reports</a:t>
          </a:r>
          <a:endParaRPr lang="en-US" sz="1400" b="1" dirty="0"/>
        </a:p>
      </dgm:t>
    </dgm:pt>
    <dgm:pt modelId="{3502770E-CE72-4212-906E-ADAD80938A71}" type="parTrans" cxnId="{6D44CAF3-2AF0-48D8-8AA4-46C38C214328}">
      <dgm:prSet/>
      <dgm:spPr/>
    </dgm:pt>
    <dgm:pt modelId="{54C4DCFF-CD60-4F63-B2B2-0595653DD178}" type="sibTrans" cxnId="{6D44CAF3-2AF0-48D8-8AA4-46C38C214328}">
      <dgm:prSet/>
      <dgm:spPr/>
    </dgm:pt>
    <dgm:pt modelId="{DABD6F4C-2D6C-4666-BD6B-B1EF6D1DAE0F}">
      <dgm:prSet phldrT="[Text]" custT="1"/>
      <dgm:spPr>
        <a:solidFill>
          <a:srgbClr val="F9847B">
            <a:alpha val="89804"/>
          </a:srgbClr>
        </a:solidFill>
      </dgm:spPr>
      <dgm:t>
        <a:bodyPr/>
        <a:lstStyle/>
        <a:p>
          <a:pPr marL="174625" indent="-174625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1400" b="1" dirty="0"/>
        </a:p>
      </dgm:t>
    </dgm:pt>
    <dgm:pt modelId="{8139B378-CDDA-4481-B109-EC91A328108D}" type="parTrans" cxnId="{408858C0-4AD8-4CEE-9362-FBD4637B95FB}">
      <dgm:prSet/>
      <dgm:spPr/>
    </dgm:pt>
    <dgm:pt modelId="{14F3596E-29AE-4967-81BD-01AB0A2A7048}" type="sibTrans" cxnId="{408858C0-4AD8-4CEE-9362-FBD4637B95FB}">
      <dgm:prSet/>
      <dgm:spPr/>
    </dgm:pt>
    <dgm:pt modelId="{8C3ECFBB-581B-4D05-BEF9-272E7FB98827}">
      <dgm:prSet phldrT="[Text]" custT="1"/>
      <dgm:spPr>
        <a:solidFill>
          <a:srgbClr val="F9847B">
            <a:alpha val="89804"/>
          </a:srgbClr>
        </a:solidFill>
      </dgm:spPr>
      <dgm:t>
        <a:bodyPr/>
        <a:lstStyle/>
        <a:p>
          <a:pPr marL="174625" indent="-174625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1400" b="1" dirty="0"/>
        </a:p>
      </dgm:t>
    </dgm:pt>
    <dgm:pt modelId="{58AB17E8-05EA-4628-A469-D28288998AF5}" type="parTrans" cxnId="{C3D9F9DB-87E0-4B7E-82CC-8298A8C33032}">
      <dgm:prSet/>
      <dgm:spPr/>
    </dgm:pt>
    <dgm:pt modelId="{3571E046-56C9-4A47-A713-0987E7077849}" type="sibTrans" cxnId="{C3D9F9DB-87E0-4B7E-82CC-8298A8C33032}">
      <dgm:prSet/>
      <dgm:spPr/>
    </dgm:pt>
    <dgm:pt modelId="{BD12738C-E07B-48FB-9B2A-FC60037BA32F}">
      <dgm:prSet custT="1"/>
      <dgm:spPr>
        <a:solidFill>
          <a:srgbClr val="F9847B">
            <a:alpha val="89804"/>
          </a:srgbClr>
        </a:solidFill>
      </dgm:spPr>
      <dgm:t>
        <a:bodyPr/>
        <a:lstStyle/>
        <a:p>
          <a:pPr marL="174625" indent="-174625"/>
          <a:r>
            <a:rPr lang="en-US" sz="1400" b="1" dirty="0" smtClean="0"/>
            <a:t>collaborates with the Secretariat so it has information necessary for its functions</a:t>
          </a:r>
          <a:endParaRPr lang="en-US" sz="1400" b="1" dirty="0"/>
        </a:p>
      </dgm:t>
    </dgm:pt>
    <dgm:pt modelId="{5EC7CCD6-9B85-4C22-9295-62F64AFA7862}" type="parTrans" cxnId="{877D3ED2-D9A5-47EC-8445-3CF291252FF2}">
      <dgm:prSet/>
      <dgm:spPr/>
    </dgm:pt>
    <dgm:pt modelId="{6EA979D7-2BDD-459E-8383-86F79B7745ED}" type="sibTrans" cxnId="{877D3ED2-D9A5-47EC-8445-3CF291252FF2}">
      <dgm:prSet/>
      <dgm:spPr/>
    </dgm:pt>
    <dgm:pt modelId="{BEC04E02-6E49-441B-A1A9-D793FD7682C9}">
      <dgm:prSet custT="1"/>
      <dgm:spPr>
        <a:solidFill>
          <a:srgbClr val="F9847B">
            <a:alpha val="89804"/>
          </a:srgbClr>
        </a:solidFill>
      </dgm:spPr>
      <dgm:t>
        <a:bodyPr/>
        <a:lstStyle/>
        <a:p>
          <a:pPr marL="174625" indent="-174625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400" b="1" dirty="0" smtClean="0"/>
            <a:t>Receives and consolidates reports from the Implementing Partners</a:t>
          </a:r>
          <a:endParaRPr lang="en-US" sz="1400" b="1" dirty="0"/>
        </a:p>
      </dgm:t>
    </dgm:pt>
    <dgm:pt modelId="{2F6C271B-F991-40F0-8F45-E04D1D505038}" type="parTrans" cxnId="{0A5A851D-8C39-48B5-94B1-9C3D51E10AF2}">
      <dgm:prSet/>
      <dgm:spPr/>
    </dgm:pt>
    <dgm:pt modelId="{DF1802B7-8CAF-42D0-89BF-B7AA380D4576}" type="sibTrans" cxnId="{0A5A851D-8C39-48B5-94B1-9C3D51E10AF2}">
      <dgm:prSet/>
      <dgm:spPr/>
    </dgm:pt>
    <dgm:pt modelId="{7EDCEFE4-ED9D-4A3E-B6CF-B4ED09B32920}">
      <dgm:prSet custT="1"/>
      <dgm:spPr>
        <a:solidFill>
          <a:srgbClr val="F9847B">
            <a:alpha val="89804"/>
          </a:srgbClr>
        </a:solidFill>
      </dgm:spPr>
      <dgm:t>
        <a:bodyPr/>
        <a:lstStyle/>
        <a:p>
          <a:pPr marL="174625" indent="-174625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400" b="1" dirty="0" smtClean="0"/>
            <a:t>Collaborates with the Trustee so it has information necessary for its functions</a:t>
          </a:r>
        </a:p>
        <a:p>
          <a:pPr marL="174625" indent="-174625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1400" b="1" dirty="0"/>
        </a:p>
      </dgm:t>
    </dgm:pt>
    <dgm:pt modelId="{21D73A42-06EC-4A4D-AEE5-F60972A4DB2F}" type="parTrans" cxnId="{4BBFF5D7-ACD6-4C15-8DC9-5429EA2AAA3A}">
      <dgm:prSet/>
      <dgm:spPr/>
    </dgm:pt>
    <dgm:pt modelId="{E5F9FA35-D630-4A50-9E8E-C55403A0E236}" type="sibTrans" cxnId="{4BBFF5D7-ACD6-4C15-8DC9-5429EA2AAA3A}">
      <dgm:prSet/>
      <dgm:spPr/>
    </dgm:pt>
    <dgm:pt modelId="{ED8A72CD-5C0C-431E-A6CC-7F5A41DCEFF6}">
      <dgm:prSet phldrT="[Text]" custT="1"/>
      <dgm:spPr>
        <a:solidFill>
          <a:srgbClr val="F9847B">
            <a:alpha val="89804"/>
          </a:srgbClr>
        </a:solidFill>
      </dgm:spPr>
      <dgm:t>
        <a:bodyPr/>
        <a:lstStyle/>
        <a:p>
          <a:pPr marL="174625" indent="-174625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400" b="1" dirty="0" smtClean="0"/>
            <a:t>Cooperates with reviews and evaluations of the CREWS funded operations</a:t>
          </a:r>
        </a:p>
      </dgm:t>
    </dgm:pt>
    <dgm:pt modelId="{4FD663C0-C959-4485-B09D-80D10D1D79FE}" type="parTrans" cxnId="{CDFA1735-2D7B-42D8-9A19-592932B5A7FA}">
      <dgm:prSet/>
      <dgm:spPr/>
    </dgm:pt>
    <dgm:pt modelId="{32A09AC2-0475-46F7-922A-727BA9135EC4}" type="sibTrans" cxnId="{CDFA1735-2D7B-42D8-9A19-592932B5A7FA}">
      <dgm:prSet/>
      <dgm:spPr/>
    </dgm:pt>
    <dgm:pt modelId="{356FEB35-AB55-47B2-9E61-036F287AC2CD}" type="pres">
      <dgm:prSet presAssocID="{A04CF308-3641-486A-8774-E15364BE1DE0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B0253FD-292A-4FCA-A16B-7C64CA978148}" type="pres">
      <dgm:prSet presAssocID="{442C3404-73B5-4339-8ECE-29582656CE60}" presName="linNode" presStyleCnt="0"/>
      <dgm:spPr/>
    </dgm:pt>
    <dgm:pt modelId="{D72D933F-814D-4C7A-8F93-B049B0504CFB}" type="pres">
      <dgm:prSet presAssocID="{442C3404-73B5-4339-8ECE-29582656CE60}" presName="parentShp" presStyleLbl="node1" presStyleIdx="0" presStyleCnt="4" custScaleX="57051" custScaleY="94003" custLinFactNeighborX="-10208" custLinFactNeighborY="-4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5527AC-FBD9-4C7C-A4CD-584E4F3885CD}" type="pres">
      <dgm:prSet presAssocID="{442C3404-73B5-4339-8ECE-29582656CE60}" presName="childShp" presStyleLbl="bgAccFollowNode1" presStyleIdx="0" presStyleCnt="4" custScaleX="135843" custScaleY="118156" custLinFactNeighborX="0" custLinFactNeighborY="25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B0A90E-B8C6-41FB-88CB-011DDAB24BF0}" type="pres">
      <dgm:prSet presAssocID="{4222534C-9A4E-421D-B4E6-2808E1DFEFCB}" presName="spacing" presStyleCnt="0"/>
      <dgm:spPr/>
    </dgm:pt>
    <dgm:pt modelId="{93B5E725-08D4-4450-B215-457312C34485}" type="pres">
      <dgm:prSet presAssocID="{960F1CFE-E7CE-49A1-82DD-3C0ED74985F2}" presName="linNode" presStyleCnt="0"/>
      <dgm:spPr/>
    </dgm:pt>
    <dgm:pt modelId="{5B1517B9-2D56-444F-9E7F-E3818946D8C8}" type="pres">
      <dgm:prSet presAssocID="{960F1CFE-E7CE-49A1-82DD-3C0ED74985F2}" presName="parentShp" presStyleLbl="node1" presStyleIdx="1" presStyleCnt="4" custScaleX="57051" custScaleY="94003" custLinFactNeighborX="-10208" custLinFactNeighborY="-4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C06583-EFD8-4525-8279-9D25D2C4D0E8}" type="pres">
      <dgm:prSet presAssocID="{960F1CFE-E7CE-49A1-82DD-3C0ED74985F2}" presName="childShp" presStyleLbl="bgAccFollowNode1" presStyleIdx="1" presStyleCnt="4" custScaleX="135843" custScaleY="118156" custLinFactNeighborX="307" custLinFactNeighborY="-8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B34C00-EC3B-4599-95F4-11220797D008}" type="pres">
      <dgm:prSet presAssocID="{83921D51-7AAD-4600-B158-C666DF714FCD}" presName="spacing" presStyleCnt="0"/>
      <dgm:spPr/>
    </dgm:pt>
    <dgm:pt modelId="{0801A71E-8DBA-49A4-B9A6-DEF946F1BF88}" type="pres">
      <dgm:prSet presAssocID="{B20467C9-2DCE-4CA6-9EA4-8F455C97478E}" presName="linNode" presStyleCnt="0"/>
      <dgm:spPr/>
    </dgm:pt>
    <dgm:pt modelId="{EEA68DA7-0437-4D75-AFD4-68DB7E101CC8}" type="pres">
      <dgm:prSet presAssocID="{B20467C9-2DCE-4CA6-9EA4-8F455C97478E}" presName="parentShp" presStyleLbl="node1" presStyleIdx="2" presStyleCnt="4" custScaleX="57051" custScaleY="94003" custLinFactNeighborX="-10208" custLinFactNeighborY="-4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805330-CE30-41AB-A568-DFDAB0E8F71D}" type="pres">
      <dgm:prSet presAssocID="{B20467C9-2DCE-4CA6-9EA4-8F455C97478E}" presName="childShp" presStyleLbl="bgAccFollowNode1" presStyleIdx="2" presStyleCnt="4" custScaleX="135843" custScaleY="118156" custLinFactNeighborX="307" custLinFactNeighborY="-13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C879CB-43E5-42FA-879F-2C04CC89A8CA}" type="pres">
      <dgm:prSet presAssocID="{CBAFAC28-23F9-4DC9-B0E2-342D373893E8}" presName="spacing" presStyleCnt="0"/>
      <dgm:spPr/>
    </dgm:pt>
    <dgm:pt modelId="{D5D08296-1729-4C7E-A269-3EE7338AF774}" type="pres">
      <dgm:prSet presAssocID="{873B2570-8262-4189-B889-877A22C3DE5A}" presName="linNode" presStyleCnt="0"/>
      <dgm:spPr/>
    </dgm:pt>
    <dgm:pt modelId="{C7371BA7-8DB6-404A-A5F7-EEE083868935}" type="pres">
      <dgm:prSet presAssocID="{873B2570-8262-4189-B889-877A22C3DE5A}" presName="parentShp" presStyleLbl="node1" presStyleIdx="3" presStyleCnt="4" custScaleX="57051" custScaleY="94003" custLinFactNeighborX="-10208" custLinFactNeighborY="-4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725A68-C60F-4B6F-A562-C6E5954B2551}" type="pres">
      <dgm:prSet presAssocID="{873B2570-8262-4189-B889-877A22C3DE5A}" presName="childShp" presStyleLbl="bgAccFollowNode1" presStyleIdx="3" presStyleCnt="4" custScaleX="135843" custScaleY="118156" custLinFactNeighborX="307" custLinFactNeighborY="-27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B6642BF-11F8-4A86-9133-E53A42A6BC8A}" srcId="{442C3404-73B5-4339-8ECE-29582656CE60}" destId="{54881620-733C-4179-850C-65CFDB1F5B23}" srcOrd="1" destOrd="0" parTransId="{D1522243-ABC0-44D3-882D-D4843D880B4C}" sibTransId="{8C48B2EE-43E0-4AEF-988C-65F1CB5981D4}"/>
    <dgm:cxn modelId="{04D9CCD7-75A0-49F1-AA29-96290345B576}" type="presOf" srcId="{349A1531-5BAE-42D2-BF9E-9C26DA6CB00D}" destId="{29C06583-EFD8-4525-8279-9D25D2C4D0E8}" srcOrd="0" destOrd="8" presId="urn:microsoft.com/office/officeart/2005/8/layout/vList6"/>
    <dgm:cxn modelId="{408858C0-4AD8-4CEE-9362-FBD4637B95FB}" srcId="{960F1CFE-E7CE-49A1-82DD-3C0ED74985F2}" destId="{DABD6F4C-2D6C-4666-BD6B-B1EF6D1DAE0F}" srcOrd="2" destOrd="0" parTransId="{8139B378-CDDA-4481-B109-EC91A328108D}" sibTransId="{14F3596E-29AE-4967-81BD-01AB0A2A7048}"/>
    <dgm:cxn modelId="{EA05F440-FBA0-4B3A-B46F-66DA562E9BB0}" srcId="{A04CF308-3641-486A-8774-E15364BE1DE0}" destId="{B20467C9-2DCE-4CA6-9EA4-8F455C97478E}" srcOrd="2" destOrd="0" parTransId="{29C555EB-042C-4B8B-9790-4CFCB38C14E9}" sibTransId="{CBAFAC28-23F9-4DC9-B0E2-342D373893E8}"/>
    <dgm:cxn modelId="{877D3ED2-D9A5-47EC-8445-3CF291252FF2}" srcId="{873B2570-8262-4189-B889-877A22C3DE5A}" destId="{BD12738C-E07B-48FB-9B2A-FC60037BA32F}" srcOrd="1" destOrd="0" parTransId="{5EC7CCD6-9B85-4C22-9295-62F64AFA7862}" sibTransId="{6EA979D7-2BDD-459E-8383-86F79B7745ED}"/>
    <dgm:cxn modelId="{F5CADBC4-E198-4D16-B32B-E7B977AFA360}" type="presOf" srcId="{0F0116D6-09F4-4168-8E65-1783AB00D2A0}" destId="{4A725A68-C60F-4B6F-A562-C6E5954B2551}" srcOrd="0" destOrd="0" presId="urn:microsoft.com/office/officeart/2005/8/layout/vList6"/>
    <dgm:cxn modelId="{471E8704-F740-4F50-B558-F8AFDDA660C2}" srcId="{960F1CFE-E7CE-49A1-82DD-3C0ED74985F2}" destId="{89F906F8-5C22-495E-87E7-933D91AEACF6}" srcOrd="6" destOrd="0" parTransId="{62924C17-2FB0-4E37-B557-ACD3275B11A9}" sibTransId="{23B8C768-943D-47AF-82BE-4E629C74B91B}"/>
    <dgm:cxn modelId="{EC12D56E-3BAC-4B38-8B72-26F68FB70073}" type="presOf" srcId="{F44AF20B-93AE-4680-AC52-1C748AA6FF3D}" destId="{29C06583-EFD8-4525-8279-9D25D2C4D0E8}" srcOrd="0" destOrd="5" presId="urn:microsoft.com/office/officeart/2005/8/layout/vList6"/>
    <dgm:cxn modelId="{623248ED-9CF0-4C45-B5A7-38CB2EC5827B}" srcId="{960F1CFE-E7CE-49A1-82DD-3C0ED74985F2}" destId="{4B9681AC-605C-4722-8506-5E450196B8FC}" srcOrd="0" destOrd="0" parTransId="{3BA691F6-6DF7-4C28-90AC-3AA7AADF86C2}" sibTransId="{2CBF45F2-6EAD-46FF-B581-C2A009F2818C}"/>
    <dgm:cxn modelId="{5AA1C3C0-B280-4E7F-B9B8-76723A99F217}" srcId="{A04CF308-3641-486A-8774-E15364BE1DE0}" destId="{960F1CFE-E7CE-49A1-82DD-3C0ED74985F2}" srcOrd="1" destOrd="0" parTransId="{4E6E79BE-487C-477A-87AB-2942AEF0236B}" sibTransId="{83921D51-7AAD-4600-B158-C666DF714FCD}"/>
    <dgm:cxn modelId="{7E0A1668-6985-404C-B549-3433FFADB1DD}" srcId="{A04CF308-3641-486A-8774-E15364BE1DE0}" destId="{442C3404-73B5-4339-8ECE-29582656CE60}" srcOrd="0" destOrd="0" parTransId="{666405F5-F8CB-4D85-A7A7-5959B03CE550}" sibTransId="{4222534C-9A4E-421D-B4E6-2808E1DFEFCB}"/>
    <dgm:cxn modelId="{65D3A91B-4D13-4940-9947-E978EA9F6361}" type="presOf" srcId="{8C3ECFBB-581B-4D05-BEF9-272E7FB98827}" destId="{29C06583-EFD8-4525-8279-9D25D2C4D0E8}" srcOrd="0" destOrd="3" presId="urn:microsoft.com/office/officeart/2005/8/layout/vList6"/>
    <dgm:cxn modelId="{7C5F7E27-6FB9-4F89-BD9E-DAFCA17E6201}" type="presOf" srcId="{B20467C9-2DCE-4CA6-9EA4-8F455C97478E}" destId="{EEA68DA7-0437-4D75-AFD4-68DB7E101CC8}" srcOrd="0" destOrd="0" presId="urn:microsoft.com/office/officeart/2005/8/layout/vList6"/>
    <dgm:cxn modelId="{96F4FEFD-393B-4609-986E-709D44EBFE66}" type="presOf" srcId="{BD12738C-E07B-48FB-9B2A-FC60037BA32F}" destId="{4A725A68-C60F-4B6F-A562-C6E5954B2551}" srcOrd="0" destOrd="1" presId="urn:microsoft.com/office/officeart/2005/8/layout/vList6"/>
    <dgm:cxn modelId="{F0962ED7-5E96-4D3D-ADCE-2BBDFEF86173}" type="presOf" srcId="{442C3404-73B5-4339-8ECE-29582656CE60}" destId="{D72D933F-814D-4C7A-8F93-B049B0504CFB}" srcOrd="0" destOrd="0" presId="urn:microsoft.com/office/officeart/2005/8/layout/vList6"/>
    <dgm:cxn modelId="{E9418030-DF9B-4D67-BE9A-7F1D8873341E}" type="presOf" srcId="{873B2570-8262-4189-B889-877A22C3DE5A}" destId="{C7371BA7-8DB6-404A-A5F7-EEE083868935}" srcOrd="0" destOrd="0" presId="urn:microsoft.com/office/officeart/2005/8/layout/vList6"/>
    <dgm:cxn modelId="{5792D2CC-F4AC-41D0-BC46-860CC659C065}" type="presOf" srcId="{790C424F-B999-4C16-B1B4-C7D27904840F}" destId="{09805330-CE30-41AB-A568-DFDAB0E8F71D}" srcOrd="0" destOrd="0" presId="urn:microsoft.com/office/officeart/2005/8/layout/vList6"/>
    <dgm:cxn modelId="{0E619EDE-434A-40D5-A4B1-961234AC5C0E}" srcId="{873B2570-8262-4189-B889-877A22C3DE5A}" destId="{0F0116D6-09F4-4168-8E65-1783AB00D2A0}" srcOrd="0" destOrd="0" parTransId="{4A6BAAE5-6693-484A-9E97-489BBB531006}" sibTransId="{5B8D8CC4-49DD-4EA4-9498-924EE45858A0}"/>
    <dgm:cxn modelId="{C3D9F9DB-87E0-4B7E-82CC-8298A8C33032}" srcId="{960F1CFE-E7CE-49A1-82DD-3C0ED74985F2}" destId="{8C3ECFBB-581B-4D05-BEF9-272E7FB98827}" srcOrd="3" destOrd="0" parTransId="{58AB17E8-05EA-4628-A469-D28288998AF5}" sibTransId="{3571E046-56C9-4A47-A713-0987E7077849}"/>
    <dgm:cxn modelId="{5D60FD4F-190D-4DD8-B84E-52561447AEAC}" type="presOf" srcId="{388A11F9-69C4-411B-840A-DB1DC8960937}" destId="{29C06583-EFD8-4525-8279-9D25D2C4D0E8}" srcOrd="0" destOrd="4" presId="urn:microsoft.com/office/officeart/2005/8/layout/vList6"/>
    <dgm:cxn modelId="{67FDB164-9F14-40BA-BA8C-170B812A2AAB}" srcId="{960F1CFE-E7CE-49A1-82DD-3C0ED74985F2}" destId="{349A1531-5BAE-42D2-BF9E-9C26DA6CB00D}" srcOrd="8" destOrd="0" parTransId="{511139A0-4EA6-4CCD-9119-68E067E621DE}" sibTransId="{99B07719-73DB-4FB9-80B8-22984685BEFF}"/>
    <dgm:cxn modelId="{811E7DDE-9490-4C9E-8305-8CAD8BA1F6F4}" srcId="{442C3404-73B5-4339-8ECE-29582656CE60}" destId="{8BF5623C-7686-47BE-ADE1-DDE46F3DDEFC}" srcOrd="0" destOrd="0" parTransId="{439CAF61-937D-4424-BD4D-A80E6786DF60}" sibTransId="{34943B28-74D1-4D7E-8138-0E40764FB959}"/>
    <dgm:cxn modelId="{A4542648-9ED7-4D9F-897D-5411A4AFB0E5}" type="presOf" srcId="{7EDCEFE4-ED9D-4A3E-B6CF-B4ED09B32920}" destId="{09805330-CE30-41AB-A568-DFDAB0E8F71D}" srcOrd="0" destOrd="2" presId="urn:microsoft.com/office/officeart/2005/8/layout/vList6"/>
    <dgm:cxn modelId="{797494E2-A2E9-4FF2-BC46-019C1D49E4B2}" srcId="{B20467C9-2DCE-4CA6-9EA4-8F455C97478E}" destId="{790C424F-B999-4C16-B1B4-C7D27904840F}" srcOrd="0" destOrd="0" parTransId="{50981D19-80FA-4E98-A20A-667E79266A25}" sibTransId="{1F78ED4C-ABF5-4EC8-931F-5920DB9A4DB5}"/>
    <dgm:cxn modelId="{7419699A-ED1D-4CC0-BD26-6D34B12FEC7E}" type="presOf" srcId="{4B9681AC-605C-4722-8506-5E450196B8FC}" destId="{29C06583-EFD8-4525-8279-9D25D2C4D0E8}" srcOrd="0" destOrd="0" presId="urn:microsoft.com/office/officeart/2005/8/layout/vList6"/>
    <dgm:cxn modelId="{60C871A7-D064-438D-A854-EE70EEE791FB}" type="presOf" srcId="{ED8A72CD-5C0C-431E-A6CC-7F5A41DCEFF6}" destId="{29C06583-EFD8-4525-8279-9D25D2C4D0E8}" srcOrd="0" destOrd="1" presId="urn:microsoft.com/office/officeart/2005/8/layout/vList6"/>
    <dgm:cxn modelId="{6D44CAF3-2AF0-48D8-8AA4-46C38C214328}" srcId="{442C3404-73B5-4339-8ECE-29582656CE60}" destId="{9CA2E644-19F5-4B61-AC02-3CB7CA8AFDCE}" srcOrd="2" destOrd="0" parTransId="{3502770E-CE72-4212-906E-ADAD80938A71}" sibTransId="{54C4DCFF-CD60-4F63-B2B2-0595653DD178}"/>
    <dgm:cxn modelId="{CF9AADEB-8477-4E0D-B455-7E656D515CDE}" type="presOf" srcId="{9CA2E644-19F5-4B61-AC02-3CB7CA8AFDCE}" destId="{385527AC-FBD9-4C7C-A4CD-584E4F3885CD}" srcOrd="0" destOrd="2" presId="urn:microsoft.com/office/officeart/2005/8/layout/vList6"/>
    <dgm:cxn modelId="{CDFA1735-2D7B-42D8-9A19-592932B5A7FA}" srcId="{960F1CFE-E7CE-49A1-82DD-3C0ED74985F2}" destId="{ED8A72CD-5C0C-431E-A6CC-7F5A41DCEFF6}" srcOrd="1" destOrd="0" parTransId="{4FD663C0-C959-4485-B09D-80D10D1D79FE}" sibTransId="{32A09AC2-0475-46F7-922A-727BA9135EC4}"/>
    <dgm:cxn modelId="{D505A99A-D695-41B3-B08F-70841CC52FC8}" type="presOf" srcId="{54881620-733C-4179-850C-65CFDB1F5B23}" destId="{385527AC-FBD9-4C7C-A4CD-584E4F3885CD}" srcOrd="0" destOrd="1" presId="urn:microsoft.com/office/officeart/2005/8/layout/vList6"/>
    <dgm:cxn modelId="{4BBFF5D7-ACD6-4C15-8DC9-5429EA2AAA3A}" srcId="{B20467C9-2DCE-4CA6-9EA4-8F455C97478E}" destId="{7EDCEFE4-ED9D-4A3E-B6CF-B4ED09B32920}" srcOrd="2" destOrd="0" parTransId="{21D73A42-06EC-4A4D-AEE5-F60972A4DB2F}" sibTransId="{E5F9FA35-D630-4A50-9E8E-C55403A0E236}"/>
    <dgm:cxn modelId="{A017B186-3BFE-4755-9CB5-77ECD5F07D95}" srcId="{A04CF308-3641-486A-8774-E15364BE1DE0}" destId="{873B2570-8262-4189-B889-877A22C3DE5A}" srcOrd="3" destOrd="0" parTransId="{60498CEC-752A-4555-8B73-7D1F6A30475B}" sibTransId="{BEA468C6-2599-4816-8819-E822B3891C4B}"/>
    <dgm:cxn modelId="{BB6DA8BE-3BF0-4D0D-9CE0-CF12396B5E58}" type="presOf" srcId="{8BF5623C-7686-47BE-ADE1-DDE46F3DDEFC}" destId="{385527AC-FBD9-4C7C-A4CD-584E4F3885CD}" srcOrd="0" destOrd="0" presId="urn:microsoft.com/office/officeart/2005/8/layout/vList6"/>
    <dgm:cxn modelId="{DE74134C-7CC5-4DCA-ABC9-14AE12F66E97}" srcId="{960F1CFE-E7CE-49A1-82DD-3C0ED74985F2}" destId="{9422746E-23CC-4645-A581-0F5C5C0B3142}" srcOrd="7" destOrd="0" parTransId="{12D49B03-30F2-4038-A01D-C6AE613D5EA0}" sibTransId="{D9280EB3-2108-4FD8-8CBE-E1325B5B547F}"/>
    <dgm:cxn modelId="{B1C975CE-ACB9-4AF9-86AB-BAB8FA2BB43C}" type="presOf" srcId="{BEC04E02-6E49-441B-A1A9-D793FD7682C9}" destId="{09805330-CE30-41AB-A568-DFDAB0E8F71D}" srcOrd="0" destOrd="1" presId="urn:microsoft.com/office/officeart/2005/8/layout/vList6"/>
    <dgm:cxn modelId="{98148486-FFE0-4143-845E-C0F45C7AA8E0}" srcId="{960F1CFE-E7CE-49A1-82DD-3C0ED74985F2}" destId="{388A11F9-69C4-411B-840A-DB1DC8960937}" srcOrd="4" destOrd="0" parTransId="{29F14A3A-DDF1-4C74-898F-3D2E0C55B521}" sibTransId="{CE646EFA-6656-4B8F-8A19-2E60F57ED823}"/>
    <dgm:cxn modelId="{73A5DB60-1883-4558-9950-F01218D3225F}" srcId="{960F1CFE-E7CE-49A1-82DD-3C0ED74985F2}" destId="{F44AF20B-93AE-4680-AC52-1C748AA6FF3D}" srcOrd="5" destOrd="0" parTransId="{537CDEDA-31ED-409A-B9BA-1AA3230F1ABC}" sibTransId="{06E6F41E-08B9-4EB7-B118-A7FA0CC3EF45}"/>
    <dgm:cxn modelId="{0A5A851D-8C39-48B5-94B1-9C3D51E10AF2}" srcId="{B20467C9-2DCE-4CA6-9EA4-8F455C97478E}" destId="{BEC04E02-6E49-441B-A1A9-D793FD7682C9}" srcOrd="1" destOrd="0" parTransId="{2F6C271B-F991-40F0-8F45-E04D1D505038}" sibTransId="{DF1802B7-8CAF-42D0-89BF-B7AA380D4576}"/>
    <dgm:cxn modelId="{F7C93761-21C5-4447-AB15-0C3BAE33206A}" type="presOf" srcId="{960F1CFE-E7CE-49A1-82DD-3C0ED74985F2}" destId="{5B1517B9-2D56-444F-9E7F-E3818946D8C8}" srcOrd="0" destOrd="0" presId="urn:microsoft.com/office/officeart/2005/8/layout/vList6"/>
    <dgm:cxn modelId="{375C3781-9D99-4D40-AEA7-6559EBB5A510}" type="presOf" srcId="{DABD6F4C-2D6C-4666-BD6B-B1EF6D1DAE0F}" destId="{29C06583-EFD8-4525-8279-9D25D2C4D0E8}" srcOrd="0" destOrd="2" presId="urn:microsoft.com/office/officeart/2005/8/layout/vList6"/>
    <dgm:cxn modelId="{0E20F41B-E5A7-48B6-B04A-404D8B1ED658}" type="presOf" srcId="{9422746E-23CC-4645-A581-0F5C5C0B3142}" destId="{29C06583-EFD8-4525-8279-9D25D2C4D0E8}" srcOrd="0" destOrd="7" presId="urn:microsoft.com/office/officeart/2005/8/layout/vList6"/>
    <dgm:cxn modelId="{D6A4B570-A6F5-4FD7-8067-DA83AAF13766}" type="presOf" srcId="{89F906F8-5C22-495E-87E7-933D91AEACF6}" destId="{29C06583-EFD8-4525-8279-9D25D2C4D0E8}" srcOrd="0" destOrd="6" presId="urn:microsoft.com/office/officeart/2005/8/layout/vList6"/>
    <dgm:cxn modelId="{26630650-8575-431A-BE4E-DE84E6543CD4}" type="presOf" srcId="{A04CF308-3641-486A-8774-E15364BE1DE0}" destId="{356FEB35-AB55-47B2-9E61-036F287AC2CD}" srcOrd="0" destOrd="0" presId="urn:microsoft.com/office/officeart/2005/8/layout/vList6"/>
    <dgm:cxn modelId="{855B38E5-6727-4ABF-8095-8B1D90399050}" type="presParOf" srcId="{356FEB35-AB55-47B2-9E61-036F287AC2CD}" destId="{CB0253FD-292A-4FCA-A16B-7C64CA978148}" srcOrd="0" destOrd="0" presId="urn:microsoft.com/office/officeart/2005/8/layout/vList6"/>
    <dgm:cxn modelId="{873E0777-D0B2-4390-99F3-2F34CC9C1BD0}" type="presParOf" srcId="{CB0253FD-292A-4FCA-A16B-7C64CA978148}" destId="{D72D933F-814D-4C7A-8F93-B049B0504CFB}" srcOrd="0" destOrd="0" presId="urn:microsoft.com/office/officeart/2005/8/layout/vList6"/>
    <dgm:cxn modelId="{68BC7CD7-0526-4569-838C-EEBF71246AC3}" type="presParOf" srcId="{CB0253FD-292A-4FCA-A16B-7C64CA978148}" destId="{385527AC-FBD9-4C7C-A4CD-584E4F3885CD}" srcOrd="1" destOrd="0" presId="urn:microsoft.com/office/officeart/2005/8/layout/vList6"/>
    <dgm:cxn modelId="{A016D43A-C654-4749-8608-06DE2B6788F7}" type="presParOf" srcId="{356FEB35-AB55-47B2-9E61-036F287AC2CD}" destId="{30B0A90E-B8C6-41FB-88CB-011DDAB24BF0}" srcOrd="1" destOrd="0" presId="urn:microsoft.com/office/officeart/2005/8/layout/vList6"/>
    <dgm:cxn modelId="{D2FAA726-F4C7-417C-8F5A-E5AA3256DBF9}" type="presParOf" srcId="{356FEB35-AB55-47B2-9E61-036F287AC2CD}" destId="{93B5E725-08D4-4450-B215-457312C34485}" srcOrd="2" destOrd="0" presId="urn:microsoft.com/office/officeart/2005/8/layout/vList6"/>
    <dgm:cxn modelId="{CA144AD0-C7BF-4D11-86A6-22C1BF1F63EA}" type="presParOf" srcId="{93B5E725-08D4-4450-B215-457312C34485}" destId="{5B1517B9-2D56-444F-9E7F-E3818946D8C8}" srcOrd="0" destOrd="0" presId="urn:microsoft.com/office/officeart/2005/8/layout/vList6"/>
    <dgm:cxn modelId="{CE7BD1AA-A642-4BE1-82B9-DC9F4256630E}" type="presParOf" srcId="{93B5E725-08D4-4450-B215-457312C34485}" destId="{29C06583-EFD8-4525-8279-9D25D2C4D0E8}" srcOrd="1" destOrd="0" presId="urn:microsoft.com/office/officeart/2005/8/layout/vList6"/>
    <dgm:cxn modelId="{FF9010BB-D557-4656-A8C6-91D06843B0DC}" type="presParOf" srcId="{356FEB35-AB55-47B2-9E61-036F287AC2CD}" destId="{08B34C00-EC3B-4599-95F4-11220797D008}" srcOrd="3" destOrd="0" presId="urn:microsoft.com/office/officeart/2005/8/layout/vList6"/>
    <dgm:cxn modelId="{11F6FA3D-625F-43C7-AA7D-FEA3C21485DF}" type="presParOf" srcId="{356FEB35-AB55-47B2-9E61-036F287AC2CD}" destId="{0801A71E-8DBA-49A4-B9A6-DEF946F1BF88}" srcOrd="4" destOrd="0" presId="urn:microsoft.com/office/officeart/2005/8/layout/vList6"/>
    <dgm:cxn modelId="{912CA910-CE1F-4FF4-A137-D114F7B14DFA}" type="presParOf" srcId="{0801A71E-8DBA-49A4-B9A6-DEF946F1BF88}" destId="{EEA68DA7-0437-4D75-AFD4-68DB7E101CC8}" srcOrd="0" destOrd="0" presId="urn:microsoft.com/office/officeart/2005/8/layout/vList6"/>
    <dgm:cxn modelId="{DD74F9C5-9B14-4B63-AB7A-2DF05B9AA488}" type="presParOf" srcId="{0801A71E-8DBA-49A4-B9A6-DEF946F1BF88}" destId="{09805330-CE30-41AB-A568-DFDAB0E8F71D}" srcOrd="1" destOrd="0" presId="urn:microsoft.com/office/officeart/2005/8/layout/vList6"/>
    <dgm:cxn modelId="{5C928E0E-3A9C-4066-A990-43F8004875D4}" type="presParOf" srcId="{356FEB35-AB55-47B2-9E61-036F287AC2CD}" destId="{E8C879CB-43E5-42FA-879F-2C04CC89A8CA}" srcOrd="5" destOrd="0" presId="urn:microsoft.com/office/officeart/2005/8/layout/vList6"/>
    <dgm:cxn modelId="{E41E5ADE-EEC0-4470-9B8E-DFC4888E6E68}" type="presParOf" srcId="{356FEB35-AB55-47B2-9E61-036F287AC2CD}" destId="{D5D08296-1729-4C7E-A269-3EE7338AF774}" srcOrd="6" destOrd="0" presId="urn:microsoft.com/office/officeart/2005/8/layout/vList6"/>
    <dgm:cxn modelId="{BD5D109F-D550-484A-8412-613473D9A425}" type="presParOf" srcId="{D5D08296-1729-4C7E-A269-3EE7338AF774}" destId="{C7371BA7-8DB6-404A-A5F7-EEE083868935}" srcOrd="0" destOrd="0" presId="urn:microsoft.com/office/officeart/2005/8/layout/vList6"/>
    <dgm:cxn modelId="{AA290A25-1BF7-4724-8FAC-0CE0382FBBBA}" type="presParOf" srcId="{D5D08296-1729-4C7E-A269-3EE7338AF774}" destId="{4A725A68-C60F-4B6F-A562-C6E5954B2551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5527AC-FBD9-4C7C-A4CD-584E4F3885CD}">
      <dsp:nvSpPr>
        <dsp:cNvPr id="0" name=""/>
        <dsp:cNvSpPr/>
      </dsp:nvSpPr>
      <dsp:spPr>
        <a:xfrm>
          <a:off x="2482933" y="29241"/>
          <a:ext cx="8857016" cy="1200492"/>
        </a:xfrm>
        <a:prstGeom prst="rightArrow">
          <a:avLst>
            <a:gd name="adj1" fmla="val 75000"/>
            <a:gd name="adj2" fmla="val 50000"/>
          </a:avLst>
        </a:prstGeom>
        <a:solidFill>
          <a:srgbClr val="F9847B">
            <a:alpha val="89804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74625" lvl="1" indent="-174625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b="1" kern="1200" dirty="0" smtClean="0"/>
            <a:t>Approves format for reporting implementation results</a:t>
          </a:r>
          <a:endParaRPr lang="en-US" sz="1400" b="1" kern="1200" dirty="0"/>
        </a:p>
        <a:p>
          <a:pPr marL="174625" lvl="1" indent="-174625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b="1" kern="1200" dirty="0" smtClean="0"/>
            <a:t>Reviews progress reports from the Implementing Partners as compiled by the Secretariat</a:t>
          </a:r>
          <a:endParaRPr lang="en-US" sz="1400" b="1" kern="1200" dirty="0"/>
        </a:p>
        <a:p>
          <a:pPr marL="174625" lvl="1" indent="-174625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/>
            <a:t>Commissions studies and reports</a:t>
          </a:r>
          <a:endParaRPr lang="en-US" sz="1400" b="1" kern="1200" dirty="0"/>
        </a:p>
      </dsp:txBody>
      <dsp:txXfrm>
        <a:off x="2482933" y="179303"/>
        <a:ext cx="8406832" cy="900369"/>
      </dsp:txXfrm>
    </dsp:sp>
    <dsp:sp modelId="{D72D933F-814D-4C7A-8F93-B049B0504CFB}">
      <dsp:nvSpPr>
        <dsp:cNvPr id="0" name=""/>
        <dsp:cNvSpPr/>
      </dsp:nvSpPr>
      <dsp:spPr>
        <a:xfrm>
          <a:off x="0" y="121471"/>
          <a:ext cx="2479831" cy="955092"/>
        </a:xfrm>
        <a:prstGeom prst="roundRect">
          <a:avLst/>
        </a:prstGeom>
        <a:solidFill>
          <a:schemeClr val="tx1">
            <a:lumMod val="65000"/>
            <a:lumOff val="3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Steering Committee</a:t>
          </a:r>
          <a:endParaRPr lang="en-US" sz="2000" kern="1200" dirty="0"/>
        </a:p>
      </dsp:txBody>
      <dsp:txXfrm>
        <a:off x="46624" y="168095"/>
        <a:ext cx="2386583" cy="861844"/>
      </dsp:txXfrm>
    </dsp:sp>
    <dsp:sp modelId="{29C06583-EFD8-4525-8279-9D25D2C4D0E8}">
      <dsp:nvSpPr>
        <dsp:cNvPr id="0" name=""/>
        <dsp:cNvSpPr/>
      </dsp:nvSpPr>
      <dsp:spPr>
        <a:xfrm>
          <a:off x="2486034" y="1296141"/>
          <a:ext cx="8857016" cy="1200492"/>
        </a:xfrm>
        <a:prstGeom prst="rightArrow">
          <a:avLst>
            <a:gd name="adj1" fmla="val 75000"/>
            <a:gd name="adj2" fmla="val 50000"/>
          </a:avLst>
        </a:prstGeom>
        <a:solidFill>
          <a:srgbClr val="F9847B">
            <a:alpha val="89804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74625" lvl="1" indent="-174625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b="1" kern="1200" dirty="0" smtClean="0"/>
            <a:t>Provides financial and progress reports to the Steering Committee through the Trustee and the Secretariat</a:t>
          </a:r>
          <a:endParaRPr lang="en-US" sz="1400" b="1" kern="1200" dirty="0" smtClean="0"/>
        </a:p>
        <a:p>
          <a:pPr marL="174625" lvl="1" indent="-174625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/>
            <a:t>Cooperates with reviews and evaluations of the CREWS funded operations</a:t>
          </a:r>
        </a:p>
        <a:p>
          <a:pPr marL="174625" lvl="1" indent="-174625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400" b="1" kern="1200" dirty="0"/>
        </a:p>
        <a:p>
          <a:pPr marL="174625" lvl="1" indent="-174625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400" b="1" kern="1200" dirty="0"/>
        </a:p>
        <a:p>
          <a:pPr marL="57150" lvl="1" indent="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400" b="1" kern="1200" dirty="0"/>
        </a:p>
        <a:p>
          <a:pPr marL="57150" lvl="1" indent="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400" b="1" kern="1200" dirty="0"/>
        </a:p>
        <a:p>
          <a:pPr marL="57150" lvl="1" indent="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400" b="1" kern="1200" dirty="0"/>
        </a:p>
        <a:p>
          <a:pPr marL="57150" lvl="1" indent="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400" b="1" kern="1200" dirty="0"/>
        </a:p>
        <a:p>
          <a:pPr marL="57150" lvl="1" indent="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400" b="1" kern="1200" dirty="0"/>
        </a:p>
      </dsp:txBody>
      <dsp:txXfrm>
        <a:off x="2486034" y="1446203"/>
        <a:ext cx="8406832" cy="900369"/>
      </dsp:txXfrm>
    </dsp:sp>
    <dsp:sp modelId="{5B1517B9-2D56-444F-9E7F-E3818946D8C8}">
      <dsp:nvSpPr>
        <dsp:cNvPr id="0" name=""/>
        <dsp:cNvSpPr/>
      </dsp:nvSpPr>
      <dsp:spPr>
        <a:xfrm>
          <a:off x="0" y="1423565"/>
          <a:ext cx="2479831" cy="955092"/>
        </a:xfrm>
        <a:prstGeom prst="roundRect">
          <a:avLst/>
        </a:prstGeom>
        <a:solidFill>
          <a:schemeClr val="tx1">
            <a:lumMod val="75000"/>
            <a:lumOff val="2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Implementing Partners</a:t>
          </a:r>
          <a:endParaRPr lang="en-US" sz="2000" kern="1200" dirty="0"/>
        </a:p>
      </dsp:txBody>
      <dsp:txXfrm>
        <a:off x="46624" y="1470189"/>
        <a:ext cx="2386583" cy="861844"/>
      </dsp:txXfrm>
    </dsp:sp>
    <dsp:sp modelId="{09805330-CE30-41AB-A568-DFDAB0E8F71D}">
      <dsp:nvSpPr>
        <dsp:cNvPr id="0" name=""/>
        <dsp:cNvSpPr/>
      </dsp:nvSpPr>
      <dsp:spPr>
        <a:xfrm>
          <a:off x="2486034" y="2593409"/>
          <a:ext cx="8857016" cy="1200492"/>
        </a:xfrm>
        <a:prstGeom prst="rightArrow">
          <a:avLst>
            <a:gd name="adj1" fmla="val 75000"/>
            <a:gd name="adj2" fmla="val 50000"/>
          </a:avLst>
        </a:prstGeom>
        <a:solidFill>
          <a:srgbClr val="F9847B">
            <a:alpha val="89804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74625" lvl="1" indent="-174625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/>
            <a:t>Develops and regularly updates  a monitoring and evaluation framework and reporting guidelines for review by the Steering Committee</a:t>
          </a:r>
          <a:endParaRPr lang="en-US" sz="1400" b="1" kern="1200" dirty="0"/>
        </a:p>
        <a:p>
          <a:pPr marL="174625" lvl="1" indent="-174625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/>
            <a:t>Receives and consolidates reports from the Implementing Partners</a:t>
          </a:r>
          <a:endParaRPr lang="en-US" sz="1400" b="1" kern="1200" dirty="0"/>
        </a:p>
        <a:p>
          <a:pPr marL="174625" lvl="1" indent="-174625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/>
            <a:t>Collaborates with the Trustee so it has information necessary for its functions</a:t>
          </a:r>
        </a:p>
        <a:p>
          <a:pPr marL="174625" lvl="1" indent="-174625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400" b="1" kern="1200" dirty="0"/>
        </a:p>
      </dsp:txBody>
      <dsp:txXfrm>
        <a:off x="2486034" y="2743471"/>
        <a:ext cx="8406832" cy="900369"/>
      </dsp:txXfrm>
    </dsp:sp>
    <dsp:sp modelId="{EEA68DA7-0437-4D75-AFD4-68DB7E101CC8}">
      <dsp:nvSpPr>
        <dsp:cNvPr id="0" name=""/>
        <dsp:cNvSpPr/>
      </dsp:nvSpPr>
      <dsp:spPr>
        <a:xfrm>
          <a:off x="0" y="2725660"/>
          <a:ext cx="2479831" cy="955092"/>
        </a:xfrm>
        <a:prstGeom prst="roundRect">
          <a:avLst/>
        </a:prstGeom>
        <a:solidFill>
          <a:schemeClr val="tx1">
            <a:lumMod val="85000"/>
            <a:lumOff val="1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Secretariat</a:t>
          </a:r>
          <a:endParaRPr lang="en-US" sz="2000" kern="1200" dirty="0"/>
        </a:p>
      </dsp:txBody>
      <dsp:txXfrm>
        <a:off x="46624" y="2772284"/>
        <a:ext cx="2386583" cy="861844"/>
      </dsp:txXfrm>
    </dsp:sp>
    <dsp:sp modelId="{4A725A68-C60F-4B6F-A562-C6E5954B2551}">
      <dsp:nvSpPr>
        <dsp:cNvPr id="0" name=""/>
        <dsp:cNvSpPr/>
      </dsp:nvSpPr>
      <dsp:spPr>
        <a:xfrm>
          <a:off x="2486034" y="3881706"/>
          <a:ext cx="8857016" cy="1200492"/>
        </a:xfrm>
        <a:prstGeom prst="rightArrow">
          <a:avLst>
            <a:gd name="adj1" fmla="val 75000"/>
            <a:gd name="adj2" fmla="val 50000"/>
          </a:avLst>
        </a:prstGeom>
        <a:solidFill>
          <a:srgbClr val="F9847B">
            <a:alpha val="89804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74625" lvl="1" indent="-174625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b="1" kern="1200" dirty="0" smtClean="0"/>
            <a:t>Requiring and accepting from the Implementing Partners certain periodic financial reports</a:t>
          </a:r>
          <a:endParaRPr lang="en-US" sz="1400" b="1" kern="1200" dirty="0"/>
        </a:p>
        <a:p>
          <a:pPr marL="174625" lvl="1" indent="-174625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/>
            <a:t>collaborates with the Secretariat so it has information necessary for its functions</a:t>
          </a:r>
          <a:endParaRPr lang="en-US" sz="1400" b="1" kern="1200" dirty="0"/>
        </a:p>
      </dsp:txBody>
      <dsp:txXfrm>
        <a:off x="2486034" y="4031768"/>
        <a:ext cx="8406832" cy="900369"/>
      </dsp:txXfrm>
    </dsp:sp>
    <dsp:sp modelId="{C7371BA7-8DB6-404A-A5F7-EEE083868935}">
      <dsp:nvSpPr>
        <dsp:cNvPr id="0" name=""/>
        <dsp:cNvSpPr/>
      </dsp:nvSpPr>
      <dsp:spPr>
        <a:xfrm>
          <a:off x="0" y="4027754"/>
          <a:ext cx="2479831" cy="955092"/>
        </a:xfrm>
        <a:prstGeom prst="roundRect">
          <a:avLst/>
        </a:prstGeom>
        <a:solidFill>
          <a:schemeClr val="tx1">
            <a:lumMod val="95000"/>
            <a:lumOff val="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Trustee</a:t>
          </a:r>
          <a:endParaRPr lang="en-US" sz="2000" kern="1200" dirty="0"/>
        </a:p>
      </dsp:txBody>
      <dsp:txXfrm>
        <a:off x="46624" y="4074378"/>
        <a:ext cx="2386583" cy="8618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3B033-5287-428B-A59F-0BDCE3126482}" type="datetimeFigureOut">
              <a:rPr lang="en-US" smtClean="0"/>
              <a:pPr/>
              <a:t>18/03/2020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E98C5-40E6-4200-9692-4DDA08BF82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588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3B033-5287-428B-A59F-0BDCE3126482}" type="datetimeFigureOut">
              <a:rPr lang="en-US" smtClean="0"/>
              <a:pPr/>
              <a:t>18/03/2020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E98C5-40E6-4200-9692-4DDA08BF82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59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3B033-5287-428B-A59F-0BDCE3126482}" type="datetimeFigureOut">
              <a:rPr lang="en-US" smtClean="0"/>
              <a:pPr/>
              <a:t>18/03/2020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E98C5-40E6-4200-9692-4DDA08BF82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7327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585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3421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3B033-5287-428B-A59F-0BDCE3126482}" type="datetimeFigureOut">
              <a:rPr lang="en-US" smtClean="0"/>
              <a:pPr/>
              <a:t>18/03/2020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E98C5-40E6-4200-9692-4DDA08BF82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22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3B033-5287-428B-A59F-0BDCE3126482}" type="datetimeFigureOut">
              <a:rPr lang="en-US" smtClean="0"/>
              <a:pPr/>
              <a:t>18/03/2020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E98C5-40E6-4200-9692-4DDA08BF82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623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3B033-5287-428B-A59F-0BDCE3126482}" type="datetimeFigureOut">
              <a:rPr lang="en-US" smtClean="0"/>
              <a:pPr/>
              <a:t>18/03/2020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E98C5-40E6-4200-9692-4DDA08BF82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315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3B033-5287-428B-A59F-0BDCE3126482}" type="datetimeFigureOut">
              <a:rPr lang="en-US" smtClean="0"/>
              <a:pPr/>
              <a:t>18/03/2020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E98C5-40E6-4200-9692-4DDA08BF82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250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3B033-5287-428B-A59F-0BDCE3126482}" type="datetimeFigureOut">
              <a:rPr lang="en-US" smtClean="0"/>
              <a:pPr/>
              <a:t>18/03/2020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E98C5-40E6-4200-9692-4DDA08BF82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214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3B033-5287-428B-A59F-0BDCE3126482}" type="datetimeFigureOut">
              <a:rPr lang="en-US" smtClean="0"/>
              <a:pPr/>
              <a:t>18/03/2020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E98C5-40E6-4200-9692-4DDA08BF82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956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3B033-5287-428B-A59F-0BDCE3126482}" type="datetimeFigureOut">
              <a:rPr lang="en-US" smtClean="0"/>
              <a:pPr/>
              <a:t>18/03/2020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E98C5-40E6-4200-9692-4DDA08BF82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756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3B033-5287-428B-A59F-0BDCE3126482}" type="datetimeFigureOut">
              <a:rPr lang="en-US" smtClean="0"/>
              <a:pPr/>
              <a:t>18/03/2020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E98C5-40E6-4200-9692-4DDA08BF82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652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3B033-5287-428B-A59F-0BDCE3126482}" type="datetimeFigureOut">
              <a:rPr lang="en-US" smtClean="0"/>
              <a:pPr/>
              <a:t>18/03/2020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E98C5-40E6-4200-9692-4DDA08BF82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697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hyperlink" Target="https://www.gfdrr.org/" TargetMode="External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png"/><Relationship Id="rId11" Type="http://schemas.openxmlformats.org/officeDocument/2006/relationships/image" Target="../media/image12.jpeg"/><Relationship Id="rId5" Type="http://schemas.openxmlformats.org/officeDocument/2006/relationships/image" Target="../media/image6.png"/><Relationship Id="rId10" Type="http://schemas.openxmlformats.org/officeDocument/2006/relationships/image" Target="../media/image11.emf"/><Relationship Id="rId4" Type="http://schemas.openxmlformats.org/officeDocument/2006/relationships/image" Target="../media/image5.png"/><Relationship Id="rId9" Type="http://schemas.openxmlformats.org/officeDocument/2006/relationships/image" Target="../media/image10.jpe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2445962"/>
            <a:ext cx="7772400" cy="1470025"/>
          </a:xfrm>
        </p:spPr>
        <p:txBody>
          <a:bodyPr>
            <a:normAutofit/>
          </a:bodyPr>
          <a:lstStyle/>
          <a:p>
            <a:r>
              <a:rPr lang="en-US" b="1" dirty="0" smtClean="0"/>
              <a:t>CREWS Monitoring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5560" y="4564626"/>
            <a:ext cx="7848872" cy="1752600"/>
          </a:xfrm>
        </p:spPr>
        <p:txBody>
          <a:bodyPr/>
          <a:lstStyle/>
          <a:p>
            <a:r>
              <a:rPr lang="en-US" sz="2800" dirty="0">
                <a:solidFill>
                  <a:srgbClr val="D0180A"/>
                </a:solidFill>
              </a:rPr>
              <a:t>CREWS Steering Committee, 12 September 2016, WMO, Geneva, Switzerland</a:t>
            </a:r>
          </a:p>
        </p:txBody>
      </p:sp>
      <p:sp>
        <p:nvSpPr>
          <p:cNvPr id="4" name="Rectangle 3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18" y="90360"/>
            <a:ext cx="5287795" cy="2438889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7832960" y="5954992"/>
            <a:ext cx="29411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CREWS/SC.1/Infdoc3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109291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CREWS Monitoring Roles and Responsibilities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72575295"/>
              </p:ext>
            </p:extLst>
          </p:nvPr>
        </p:nvGraphicFramePr>
        <p:xfrm>
          <a:off x="239349" y="1412776"/>
          <a:ext cx="11343051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3"/>
          <p:cNvSpPr txBox="1"/>
          <p:nvPr/>
        </p:nvSpPr>
        <p:spPr>
          <a:xfrm>
            <a:off x="590367" y="591656"/>
            <a:ext cx="11204620" cy="769441"/>
          </a:xfrm>
          <a:prstGeom prst="rect">
            <a:avLst/>
          </a:prstGeom>
          <a:noFill/>
          <a:ln w="158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4400" b="1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1451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53791" y="289904"/>
            <a:ext cx="11204620" cy="769441"/>
          </a:xfrm>
          <a:prstGeom prst="rect">
            <a:avLst/>
          </a:prstGeom>
          <a:noFill/>
          <a:ln w="158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742950" indent="-742950" algn="ctr"/>
            <a:r>
              <a:rPr lang="en-US" sz="4400" b="1" dirty="0" smtClean="0">
                <a:latin typeface="+mj-lt"/>
                <a:ea typeface="+mj-ea"/>
                <a:cs typeface="+mj-cs"/>
              </a:rPr>
              <a:t>Results Framework Approach</a:t>
            </a:r>
            <a:endParaRPr lang="en-US" sz="4400" b="1" dirty="0"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2935" y="1407362"/>
            <a:ext cx="11204620" cy="484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2400" dirty="0" smtClean="0"/>
              <a:t>The CREWS Results Framework guides the M&amp;E of projects by Implementing Partners and allows the Secretariat to compile annual results</a:t>
            </a:r>
          </a:p>
          <a:p>
            <a:pPr marL="571500" indent="-571500"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q"/>
            </a:pPr>
            <a:endParaRPr lang="en-US" sz="2400" dirty="0" smtClean="0"/>
          </a:p>
          <a:p>
            <a:pPr marL="571500" indent="-571500"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2400" dirty="0" smtClean="0"/>
              <a:t>Limited number of indicators yet sufficient to capture progress and results</a:t>
            </a:r>
          </a:p>
          <a:p>
            <a:pPr marL="571500" indent="-571500"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q"/>
            </a:pPr>
            <a:endParaRPr lang="en-US" sz="2400" dirty="0" smtClean="0"/>
          </a:p>
          <a:p>
            <a:pPr marL="571500" indent="-571500"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2400" dirty="0" smtClean="0"/>
              <a:t>Wherever appropriate and possible it uses indicators already being monitored</a:t>
            </a:r>
          </a:p>
          <a:p>
            <a:pPr marL="571500" indent="-571500"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q"/>
            </a:pPr>
            <a:endParaRPr lang="en-US" sz="2400" dirty="0" smtClean="0"/>
          </a:p>
          <a:p>
            <a:pPr marL="571500" indent="-571500"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2400" dirty="0" smtClean="0"/>
              <a:t>“SMART” indicators: </a:t>
            </a:r>
            <a:r>
              <a:rPr lang="en-US" sz="2400" u="sng" dirty="0" smtClean="0"/>
              <a:t>S</a:t>
            </a:r>
            <a:r>
              <a:rPr lang="en-US" sz="2400" dirty="0" smtClean="0"/>
              <a:t>pecific, </a:t>
            </a:r>
            <a:r>
              <a:rPr lang="en-US" sz="2400" u="sng" dirty="0" smtClean="0"/>
              <a:t>M</a:t>
            </a:r>
            <a:r>
              <a:rPr lang="en-US" sz="2400" dirty="0" smtClean="0"/>
              <a:t>easurable, </a:t>
            </a:r>
            <a:r>
              <a:rPr lang="en-US" sz="2400" u="sng" dirty="0" smtClean="0"/>
              <a:t>A</a:t>
            </a:r>
            <a:r>
              <a:rPr lang="en-US" sz="2400" dirty="0" smtClean="0"/>
              <a:t>chievable, </a:t>
            </a:r>
            <a:r>
              <a:rPr lang="en-US" sz="2400" u="sng" dirty="0" smtClean="0"/>
              <a:t>R</a:t>
            </a:r>
            <a:r>
              <a:rPr lang="en-US" sz="2400" dirty="0" smtClean="0"/>
              <a:t>elevant and </a:t>
            </a:r>
            <a:r>
              <a:rPr lang="en-US" sz="2400" u="sng" dirty="0" smtClean="0"/>
              <a:t>T</a:t>
            </a:r>
            <a:r>
              <a:rPr lang="en-US" sz="2400" dirty="0" smtClean="0"/>
              <a:t>ime-bound</a:t>
            </a:r>
          </a:p>
          <a:p>
            <a:pPr marL="571500" indent="-571500"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q"/>
            </a:pPr>
            <a:endParaRPr lang="en-US" sz="2400" dirty="0" smtClean="0"/>
          </a:p>
          <a:p>
            <a:pPr marL="571500" indent="-571500"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2400" dirty="0" smtClean="0"/>
              <a:t>Issue: calendar year verses World Bank fiscal year reporting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7502013" y="6368368"/>
            <a:ext cx="3095835" cy="4896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100" dirty="0" smtClean="0"/>
              <a:t>Steering Committee Meeting 12 September 2016 WMO, Geneva, Switzerland</a:t>
            </a:r>
            <a:endParaRPr lang="fr-FR" sz="11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1792" y="6191246"/>
            <a:ext cx="1600208" cy="666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29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53791" y="463640"/>
            <a:ext cx="11154536" cy="769441"/>
          </a:xfrm>
          <a:prstGeom prst="rect">
            <a:avLst/>
          </a:prstGeom>
          <a:noFill/>
          <a:ln w="158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latin typeface="+mj-lt"/>
                <a:ea typeface="+mj-ea"/>
                <a:cs typeface="+mj-cs"/>
              </a:rPr>
              <a:t>Highest Level Results </a:t>
            </a:r>
            <a:r>
              <a:rPr lang="en-US" sz="3400" b="1" dirty="0">
                <a:latin typeface="+mj-lt"/>
                <a:ea typeface="+mj-ea"/>
                <a:cs typeface="+mj-cs"/>
              </a:rPr>
              <a:t>(to which CREWS only contributes)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3875" y="1327282"/>
            <a:ext cx="181578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3000" b="1" dirty="0" smtClean="0"/>
              <a:t>Objective</a:t>
            </a:r>
            <a:endParaRPr lang="en-US" sz="30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8408762"/>
              </p:ext>
            </p:extLst>
          </p:nvPr>
        </p:nvGraphicFramePr>
        <p:xfrm>
          <a:off x="603875" y="1881280"/>
          <a:ext cx="11104452" cy="17068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986987"/>
                <a:gridCol w="3696237"/>
                <a:gridCol w="242122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Result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Indicator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Monitoring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Substantially reduce global disaster mortality by 2030, aiming to lower average per 100,000 global mortality between 2020-2030 compared to 2005-2015 (SFDRR Target A)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# of deaths due to hazardous </a:t>
                      </a:r>
                      <a:r>
                        <a:rPr lang="en-US" sz="2000" dirty="0" err="1" smtClean="0"/>
                        <a:t>hydrometeorological</a:t>
                      </a:r>
                      <a:r>
                        <a:rPr lang="en-US" sz="2000" dirty="0" smtClean="0"/>
                        <a:t> events (subset of proposed SFDRR Indicator A-2)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UNISDR as part of SFDRR monitoring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86376" y="3676721"/>
            <a:ext cx="281558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/>
              <a:t>Final Outcomes</a:t>
            </a:r>
          </a:p>
        </p:txBody>
      </p:sp>
      <p:graphicFrame>
        <p:nvGraphicFramePr>
          <p:cNvPr id="8" name="Table 7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218296615"/>
              </p:ext>
            </p:extLst>
          </p:nvPr>
        </p:nvGraphicFramePr>
        <p:xfrm>
          <a:off x="653971" y="4239777"/>
          <a:ext cx="11104452" cy="2286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986987"/>
                <a:gridCol w="3696237"/>
                <a:gridCol w="2421228"/>
              </a:tblGrid>
              <a:tr h="36895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Result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Indicator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Monitoring</a:t>
                      </a:r>
                      <a:endParaRPr lang="en-US" sz="2000" dirty="0"/>
                    </a:p>
                  </a:txBody>
                  <a:tcPr/>
                </a:tc>
              </a:tr>
              <a:tr h="175963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To significantly increase the capacity to generate and communicate effective impact-based multi-hazards early warning systems and risk information to protect lives, livelihoods, and assets in LDCs and SIDS </a:t>
                      </a:r>
                      <a:br>
                        <a:rPr lang="en-US" sz="2000" dirty="0" smtClean="0"/>
                      </a:br>
                      <a:r>
                        <a:rPr lang="en-US" sz="1800" dirty="0" smtClean="0"/>
                        <a:t>(SFDRR Target G)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# of people who are covered by multi-hazard early warning system in LDCs and SIDS </a:t>
                      </a:r>
                      <a:br>
                        <a:rPr lang="en-US" sz="2000" dirty="0" smtClean="0"/>
                      </a:br>
                      <a:r>
                        <a:rPr lang="en-US" sz="1800" dirty="0" smtClean="0"/>
                        <a:t>(subset of proposed SFDRR Indicator G-3)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UNISDR as part of SFDRR monitoring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 Placeholder 2"/>
          <p:cNvSpPr txBox="1">
            <a:spLocks/>
          </p:cNvSpPr>
          <p:nvPr/>
        </p:nvSpPr>
        <p:spPr>
          <a:xfrm>
            <a:off x="7502013" y="6368368"/>
            <a:ext cx="3095835" cy="4896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100" dirty="0" smtClean="0"/>
              <a:t>Steering Committee Meeting 12 September 2016 WMO, Geneva, Switzerland</a:t>
            </a:r>
            <a:endParaRPr lang="fr-FR" sz="11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1792" y="6191246"/>
            <a:ext cx="1600208" cy="666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81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3869980"/>
              </p:ext>
            </p:extLst>
          </p:nvPr>
        </p:nvGraphicFramePr>
        <p:xfrm>
          <a:off x="553791" y="1525369"/>
          <a:ext cx="11104452" cy="455071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863783"/>
                <a:gridCol w="3962400"/>
                <a:gridCol w="227826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Result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Indicator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Monitoring</a:t>
                      </a:r>
                      <a:endParaRPr lang="en-US" sz="2000" dirty="0"/>
                    </a:p>
                  </a:txBody>
                  <a:tcPr/>
                </a:tc>
              </a:tr>
              <a:tr h="159467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Global: Increased prioritization of and investment in early warning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# of countries that have national plans with budget and timeline for development of multi-hazard EWS (proposed SFDRR Indicator G-8)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UNISDR as part of SFDRR monitoring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28788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Regional: Increased availability and quality of regional monitoring, forecasting and early warning products for extreme events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%-level of satisfaction of NMHS of services delivered by WMO regional centers, per region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WMO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National: Increased accuracy and timeliness of weather forecasts and early warning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# of countries demonstrating increased accuracy and timeliness of weather forecasts and early warning </a:t>
                      </a:r>
                      <a:r>
                        <a:rPr lang="en-US" sz="1800" dirty="0">
                          <a:effectLst/>
                        </a:rPr>
                        <a:t>(GFDRR Pillar 3 outcome indicator)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GFDRR as part of annual reporting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53791" y="463640"/>
            <a:ext cx="11104452" cy="769441"/>
          </a:xfrm>
          <a:prstGeom prst="rect">
            <a:avLst/>
          </a:prstGeom>
          <a:noFill/>
          <a:ln w="158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latin typeface="+mj-lt"/>
                <a:ea typeface="+mj-ea"/>
                <a:cs typeface="+mj-cs"/>
              </a:rPr>
              <a:t>Intermediate Outcomes</a:t>
            </a: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7502013" y="6368368"/>
            <a:ext cx="3095835" cy="4896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100" dirty="0" smtClean="0"/>
              <a:t>Steering Committee Meeting 12 September 2016 WMO, Geneva, Switzerland</a:t>
            </a:r>
            <a:endParaRPr lang="fr-FR" sz="11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1792" y="6191246"/>
            <a:ext cx="1600208" cy="666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329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5466153"/>
              </p:ext>
            </p:extLst>
          </p:nvPr>
        </p:nvGraphicFramePr>
        <p:xfrm>
          <a:off x="653959" y="1439239"/>
          <a:ext cx="11104452" cy="467646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891435"/>
                <a:gridCol w="4257367"/>
                <a:gridCol w="19556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Result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Indicator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Monitoring</a:t>
                      </a:r>
                      <a:endParaRPr lang="en-US" sz="2000" dirty="0"/>
                    </a:p>
                  </a:txBody>
                  <a:tcPr/>
                </a:tc>
              </a:tr>
              <a:tr h="136465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Global: Standards and systems in place to monitor early warning trends, needs, gaps and capacity to drive investments and monitor progress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Robust and coherent EW information included in regular SFDRR, SDG and UNFCCC reporting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UNISDR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31752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Regional: WMO regional centers assimilate global information and produce quality and timely regional forecasts within a cascading forecast approach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# of WMO regional centers providing timely regional forecasts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WMO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National: </a:t>
                      </a:r>
                      <a:r>
                        <a:rPr lang="en-US" sz="2000" dirty="0" smtClean="0">
                          <a:effectLst/>
                        </a:rPr>
                        <a:t>National and local agencies provide better early warning and respond more effectively when hazards occur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# of countries with improved institutional capacity in the use of disaster risk information for early warning and contingency planning </a:t>
                      </a:r>
                      <a:r>
                        <a:rPr lang="en-US" sz="1800" dirty="0" smtClean="0">
                          <a:effectLst/>
                        </a:rPr>
                        <a:t>(subset of GFDRR Pillar 3 output indicator)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GFDRR as part of annual reporting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53959" y="463640"/>
            <a:ext cx="11104452" cy="769441"/>
          </a:xfrm>
          <a:prstGeom prst="rect">
            <a:avLst/>
          </a:prstGeom>
          <a:noFill/>
          <a:ln w="15875"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/>
            </a:lvl1pPr>
          </a:lstStyle>
          <a:p>
            <a:pPr algn="ctr"/>
            <a:r>
              <a:rPr lang="en-US" sz="4400" dirty="0">
                <a:latin typeface="+mj-lt"/>
                <a:ea typeface="+mj-ea"/>
                <a:cs typeface="+mj-cs"/>
              </a:rPr>
              <a:t>Outputs (examples)</a:t>
            </a: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7502013" y="6368368"/>
            <a:ext cx="3095835" cy="4896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100" dirty="0" smtClean="0"/>
              <a:t>Steering Committee Meeting 12 September 2016 WMO, Geneva, Switzerland</a:t>
            </a:r>
            <a:endParaRPr lang="fr-FR" sz="11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1792" y="6191246"/>
            <a:ext cx="1600208" cy="666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17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53791" y="463640"/>
            <a:ext cx="11204620" cy="769441"/>
          </a:xfrm>
          <a:prstGeom prst="rect">
            <a:avLst/>
          </a:prstGeom>
          <a:noFill/>
          <a:ln w="15875"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/>
            </a:lvl1pPr>
          </a:lstStyle>
          <a:p>
            <a:pPr algn="ctr"/>
            <a:r>
              <a:rPr lang="en-US" sz="4400" dirty="0">
                <a:latin typeface="+mj-lt"/>
                <a:ea typeface="+mj-ea"/>
                <a:cs typeface="+mj-cs"/>
              </a:rPr>
              <a:t>Additional Monitoring Foci and Sources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53791" y="1904482"/>
            <a:ext cx="1120462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3200" dirty="0" smtClean="0"/>
              <a:t>Activities – project reporting by each implementing partner</a:t>
            </a:r>
          </a:p>
          <a:p>
            <a:pPr marL="571500" indent="-571500"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q"/>
            </a:pPr>
            <a:endParaRPr lang="en-US" sz="3200" dirty="0" smtClean="0"/>
          </a:p>
          <a:p>
            <a:pPr marL="571500" indent="-571500"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3200" dirty="0" smtClean="0"/>
              <a:t>Leveraging/informing/contribution to financing by World Bank (IDA, PPCR, etc.), Green Climate Fund and Global Environment Fund and other development partners</a:t>
            </a:r>
          </a:p>
          <a:p>
            <a:pPr marL="571500" indent="-571500">
              <a:spcAft>
                <a:spcPts val="600"/>
              </a:spcAft>
              <a:buClr>
                <a:srgbClr val="C00000"/>
              </a:buClr>
            </a:pPr>
            <a:endParaRPr lang="en-US" sz="3200" dirty="0" smtClean="0"/>
          </a:p>
          <a:p>
            <a:pPr marL="571500" indent="-571500"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3200" dirty="0" smtClean="0"/>
              <a:t>WMO Country Database Profiles, potentially other similar national assessments (</a:t>
            </a:r>
            <a:r>
              <a:rPr lang="en-US" sz="3200" dirty="0" err="1" smtClean="0"/>
              <a:t>InfoRM</a:t>
            </a:r>
            <a:r>
              <a:rPr lang="en-US" sz="3200" dirty="0" smtClean="0"/>
              <a:t>, etc.)</a:t>
            </a:r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7502013" y="6368368"/>
            <a:ext cx="3095835" cy="4896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100" dirty="0" smtClean="0"/>
              <a:t>Steering Committee Meeting 12 September 2016 WMO, Geneva, Switzerland</a:t>
            </a:r>
            <a:endParaRPr lang="fr-FR" sz="11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1792" y="6191246"/>
            <a:ext cx="1600208" cy="666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13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403" y="2564904"/>
            <a:ext cx="10972800" cy="1143000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Thank You</a:t>
            </a:r>
            <a:endParaRPr lang="en-US" sz="6000" b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9738" y="5091178"/>
            <a:ext cx="840093" cy="407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87973" y="5062806"/>
            <a:ext cx="936563" cy="444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0267" y="5075757"/>
            <a:ext cx="790675" cy="391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35277" y="4914554"/>
            <a:ext cx="988344" cy="741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50255" y="5092186"/>
            <a:ext cx="840093" cy="39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516835" y="5075758"/>
            <a:ext cx="790676" cy="418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281170" y="5059424"/>
            <a:ext cx="840093" cy="42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10" descr="WBG_Horizontal-RGB-high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1639" y="5916647"/>
            <a:ext cx="3219731" cy="477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11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732" y="5748546"/>
            <a:ext cx="779453" cy="780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12" descr="20120601_Final_English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204" y="5949281"/>
            <a:ext cx="1807129" cy="444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79" y="2"/>
            <a:ext cx="4707372" cy="1628385"/>
          </a:xfrm>
          <a:prstGeom prst="rect">
            <a:avLst/>
          </a:prstGeom>
        </p:spPr>
      </p:pic>
      <p:pic>
        <p:nvPicPr>
          <p:cNvPr id="2050" name="Picture 2" descr="GFDRR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615947" y="6021289"/>
            <a:ext cx="1910821" cy="3271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3386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676</Words>
  <Application>Microsoft Office PowerPoint</Application>
  <PresentationFormat>Custom</PresentationFormat>
  <Paragraphs>82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CREWS Monitoring</vt:lpstr>
      <vt:lpstr>CREWS Monitoring Roles and Responsibilities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Kull</dc:creator>
  <cp:lastModifiedBy>Catherine Thompson</cp:lastModifiedBy>
  <cp:revision>20</cp:revision>
  <dcterms:created xsi:type="dcterms:W3CDTF">2016-09-06T20:46:47Z</dcterms:created>
  <dcterms:modified xsi:type="dcterms:W3CDTF">2020-03-18T09:39:54Z</dcterms:modified>
</cp:coreProperties>
</file>