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3" r:id="rId1"/>
  </p:sldMasterIdLst>
  <p:notesMasterIdLst>
    <p:notesMasterId r:id="rId7"/>
  </p:notesMasterIdLst>
  <p:sldIdLst>
    <p:sldId id="272" r:id="rId2"/>
    <p:sldId id="273" r:id="rId3"/>
    <p:sldId id="275" r:id="rId4"/>
    <p:sldId id="277" r:id="rId5"/>
    <p:sldId id="276" r:id="rId6"/>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2141481-E91F-4CCE-AF59-6E7E64B24E07}">
  <a:tblStyle styleId="{62141481-E91F-4CCE-AF59-6E7E64B24E0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2634" y="-1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8"/>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1" i="0" u="none" strike="noStrike" cap="none">
                <a:solidFill>
                  <a:schemeClr val="dk1"/>
                </a:solidFill>
                <a:latin typeface="Trebuchet MS"/>
                <a:ea typeface="Trebuchet MS"/>
                <a:cs typeface="Trebuchet MS"/>
                <a:sym typeface="Trebuchet MS"/>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4" name="Shape 4"/>
          <p:cNvSpPr txBox="1">
            <a:spLocks noGrp="1"/>
          </p:cNvSpPr>
          <p:nvPr>
            <p:ph type="dt" idx="10"/>
          </p:nvPr>
        </p:nvSpPr>
        <p:spPr>
          <a:xfrm>
            <a:off x="3970338" y="0"/>
            <a:ext cx="3038475" cy="465138"/>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1" i="0" u="none" strike="noStrike" cap="none">
                <a:solidFill>
                  <a:schemeClr val="dk1"/>
                </a:solidFill>
                <a:latin typeface="Trebuchet MS"/>
                <a:ea typeface="Trebuchet MS"/>
                <a:cs typeface="Trebuchet MS"/>
                <a:sym typeface="Trebuchet MS"/>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16425"/>
            <a:ext cx="5607050" cy="4183063"/>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51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1" i="0" u="none" strike="noStrike" cap="none">
                <a:solidFill>
                  <a:schemeClr val="dk1"/>
                </a:solidFill>
                <a:latin typeface="Trebuchet MS"/>
                <a:ea typeface="Trebuchet MS"/>
                <a:cs typeface="Trebuchet MS"/>
                <a:sym typeface="Trebuchet MS"/>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3970338" y="8829675"/>
            <a:ext cx="3038475"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r" sz="1200" b="1" i="0" u="none" strike="noStrike" cap="none">
                <a:solidFill>
                  <a:schemeClr val="dk1"/>
                </a:solidFill>
                <a:latin typeface="Trebuchet MS"/>
                <a:ea typeface="Trebuchet MS"/>
                <a:cs typeface="Trebuchet MS"/>
                <a:sym typeface="Trebuchet MS"/>
              </a:rPr>
              <a:t>‹#›</a:t>
            </a:fld>
            <a:endParaRPr lang="fr" sz="1200" b="1"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2207611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675" y="4416425"/>
            <a:ext cx="5607000" cy="4183200"/>
          </a:xfrm>
          <a:prstGeom prst="rect">
            <a:avLst/>
          </a:prstGeom>
        </p:spPr>
        <p:txBody>
          <a:bodyPr wrap="square" lIns="91425" tIns="91425" rIns="91425" bIns="91425" anchor="t" anchorCtr="0">
            <a:noAutofit/>
          </a:bodyPr>
          <a:lstStyle/>
          <a:p>
            <a:pPr lvl="0" rtl="0">
              <a:spcBef>
                <a:spcPts val="0"/>
              </a:spcBef>
              <a:buNone/>
            </a:pPr>
            <a:endParaRPr/>
          </a:p>
        </p:txBody>
      </p:sp>
      <p:sp>
        <p:nvSpPr>
          <p:cNvPr id="164" name="Shape 1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6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675" y="4416425"/>
            <a:ext cx="5607000" cy="4183200"/>
          </a:xfrm>
          <a:prstGeom prst="rect">
            <a:avLst/>
          </a:prstGeom>
        </p:spPr>
        <p:txBody>
          <a:bodyPr wrap="square" lIns="91425" tIns="91425" rIns="91425" bIns="91425" anchor="t"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04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675" y="4416425"/>
            <a:ext cx="5607000" cy="4183200"/>
          </a:xfrm>
          <a:prstGeom prst="rect">
            <a:avLst/>
          </a:prstGeom>
        </p:spPr>
        <p:txBody>
          <a:bodyPr wrap="square" lIns="91425" tIns="91425" rIns="91425" bIns="91425" anchor="t"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96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675" y="4416425"/>
            <a:ext cx="5607000" cy="4183200"/>
          </a:xfrm>
          <a:prstGeom prst="rect">
            <a:avLst/>
          </a:prstGeom>
        </p:spPr>
        <p:txBody>
          <a:bodyPr wrap="square" lIns="91425" tIns="91425" rIns="91425" bIns="91425" anchor="t"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04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675" y="4416425"/>
            <a:ext cx="5607000" cy="4183200"/>
          </a:xfrm>
          <a:prstGeom prst="rect">
            <a:avLst/>
          </a:prstGeom>
        </p:spPr>
        <p:txBody>
          <a:bodyPr wrap="square" lIns="91425" tIns="91425" rIns="91425" bIns="91425" anchor="t"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48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647" y="274588"/>
            <a:ext cx="8228707"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2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6pPr>
            <a:lvl7pPr marL="914400" marR="0" lvl="6"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7pPr>
            <a:lvl8pPr marL="1371600" marR="0" lvl="7"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8pPr>
            <a:lvl9pPr marL="1828800" marR="0" lvl="8"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647" y="1600649"/>
            <a:ext cx="8228707" cy="4525119"/>
          </a:xfrm>
          <a:prstGeom prst="rect">
            <a:avLst/>
          </a:prstGeom>
          <a:noFill/>
          <a:ln>
            <a:noFill/>
          </a:ln>
        </p:spPr>
        <p:txBody>
          <a:bodyPr wrap="square" lIns="91425" tIns="91425" rIns="91425" bIns="91425" anchor="t" anchorCtr="0"/>
          <a:lstStyle>
            <a:lvl1pPr marL="342900" marR="0" lvl="0" indent="-342900" algn="l" rtl="0">
              <a:lnSpc>
                <a:spcPct val="115000"/>
              </a:lnSpc>
              <a:spcBef>
                <a:spcPts val="360"/>
              </a:spcBef>
              <a:spcAft>
                <a:spcPts val="0"/>
              </a:spcAft>
              <a:buNone/>
              <a:defRPr sz="18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cxnSp>
        <p:nvCxnSpPr>
          <p:cNvPr id="17" name="Shape 17"/>
          <p:cNvCxnSpPr/>
          <p:nvPr/>
        </p:nvCxnSpPr>
        <p:spPr>
          <a:xfrm>
            <a:off x="284908" y="803671"/>
            <a:ext cx="7335297" cy="0"/>
          </a:xfrm>
          <a:prstGeom prst="straightConnector1">
            <a:avLst/>
          </a:prstGeom>
          <a:solidFill>
            <a:srgbClr val="FFFFFF"/>
          </a:solidFill>
          <a:ln w="57150" cap="flat" cmpd="sng">
            <a:solidFill>
              <a:srgbClr val="3A81BA"/>
            </a:solidFill>
            <a:prstDash val="solid"/>
            <a:round/>
            <a:headEnd type="none" w="med" len="med"/>
            <a:tailEnd type="none" w="med" len="med"/>
          </a:ln>
        </p:spPr>
      </p:cxnSp>
      <p:pic>
        <p:nvPicPr>
          <p:cNvPr id="18" name="Shape 18" descr="cid:2__=4EBBF7D9DFDAE9338f9e@wb.ad.worldbank.org"/>
          <p:cNvPicPr preferRelativeResize="0"/>
          <p:nvPr/>
        </p:nvPicPr>
        <p:blipFill rotWithShape="1">
          <a:blip r:embed="rId2">
            <a:alphaModFix/>
          </a:blip>
          <a:srcRect/>
          <a:stretch/>
        </p:blipFill>
        <p:spPr>
          <a:xfrm>
            <a:off x="5375420" y="6027737"/>
            <a:ext cx="1866387" cy="486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85800" y="871538"/>
            <a:ext cx="7772400" cy="563562"/>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2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6pPr>
            <a:lvl7pPr marL="914400" marR="0" lvl="6"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7pPr>
            <a:lvl8pPr marL="1371600" marR="0" lvl="7"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8pPr>
            <a:lvl9pPr marL="1828800" marR="0" lvl="8"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9pPr>
          </a:lstStyle>
          <a:p>
            <a:endParaRPr/>
          </a:p>
        </p:txBody>
      </p:sp>
      <p:sp>
        <p:nvSpPr>
          <p:cNvPr id="21" name="Shape 21"/>
          <p:cNvSpPr txBox="1">
            <a:spLocks noGrp="1"/>
          </p:cNvSpPr>
          <p:nvPr>
            <p:ph type="dt" idx="10"/>
          </p:nvPr>
        </p:nvSpPr>
        <p:spPr>
          <a:xfrm>
            <a:off x="684213" y="6329363"/>
            <a:ext cx="2133600" cy="365125"/>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4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2" name="Shape 22"/>
          <p:cNvSpPr txBox="1">
            <a:spLocks noGrp="1"/>
          </p:cNvSpPr>
          <p:nvPr>
            <p:ph type="ftr" idx="11"/>
          </p:nvPr>
        </p:nvSpPr>
        <p:spPr>
          <a:xfrm>
            <a:off x="2847975" y="6356350"/>
            <a:ext cx="5600700" cy="328613"/>
          </a:xfrm>
          <a:prstGeom prst="rect">
            <a:avLst/>
          </a:prstGeom>
          <a:noFill/>
          <a:ln>
            <a:noFill/>
          </a:ln>
        </p:spPr>
        <p:txBody>
          <a:bodyPr wrap="square" lIns="91425" tIns="91425" rIns="91425" bIns="91425" anchor="b" anchorCtr="0"/>
          <a:lstStyle>
            <a:lvl1pPr marL="0" marR="0" lvl="0" indent="0" algn="r" rtl="0">
              <a:spcBef>
                <a:spcPts val="0"/>
              </a:spcBef>
              <a:spcAft>
                <a:spcPts val="0"/>
              </a:spcAft>
              <a:buNone/>
              <a:defRPr sz="14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r" sz="1600" b="1" i="0" u="none" strike="noStrike" cap="none">
                <a:solidFill>
                  <a:schemeClr val="dk1"/>
                </a:solidFill>
                <a:latin typeface="Trebuchet MS"/>
                <a:ea typeface="Trebuchet MS"/>
                <a:cs typeface="Trebuchet MS"/>
                <a:sym typeface="Trebuchet MS"/>
              </a:rPr>
              <a:t>‹#›</a:t>
            </a:fld>
            <a:endParaRPr lang="fr" sz="1600" b="1" i="0" u="none" strike="noStrike" cap="none">
              <a:solidFill>
                <a:schemeClr val="dk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ight Blue Title Slide">
    <p:spTree>
      <p:nvGrpSpPr>
        <p:cNvPr id="1" name="Shape 24"/>
        <p:cNvGrpSpPr/>
        <p:nvPr/>
      </p:nvGrpSpPr>
      <p:grpSpPr>
        <a:xfrm>
          <a:off x="0" y="0"/>
          <a:ext cx="0" cy="0"/>
          <a:chOff x="0" y="0"/>
          <a:chExt cx="0" cy="0"/>
        </a:xfrm>
      </p:grpSpPr>
      <p:sp>
        <p:nvSpPr>
          <p:cNvPr id="25" name="Shape 25"/>
          <p:cNvSpPr/>
          <p:nvPr/>
        </p:nvSpPr>
        <p:spPr>
          <a:xfrm rot="10800000" flipH="1">
            <a:off x="0" y="0"/>
            <a:ext cx="9144000" cy="4479925"/>
          </a:xfrm>
          <a:prstGeom prst="rect">
            <a:avLst/>
          </a:prstGeom>
          <a:solidFill>
            <a:srgbClr val="139AF0"/>
          </a:solidFill>
          <a:ln>
            <a:noFill/>
          </a:ln>
        </p:spPr>
        <p:txBody>
          <a:bodyPr wrap="square" lIns="91425" tIns="45700" rIns="91425" bIns="45700" anchor="t" anchorCtr="0">
            <a:noAutofit/>
          </a:bodyPr>
          <a:lstStyle/>
          <a:p>
            <a:pPr marL="115888" marR="0" lvl="0" indent="-115888" algn="l" rtl="0">
              <a:spcBef>
                <a:spcPts val="0"/>
              </a:spcBef>
              <a:spcAft>
                <a:spcPts val="0"/>
              </a:spcAft>
              <a:buClr>
                <a:schemeClr val="dk1"/>
              </a:buClr>
              <a:buFont typeface="Trebuchet MS"/>
              <a:buNone/>
            </a:pPr>
            <a:endParaRPr sz="1300" b="0">
              <a:solidFill>
                <a:schemeClr val="dk1"/>
              </a:solidFill>
              <a:latin typeface="Trebuchet MS"/>
              <a:ea typeface="Trebuchet MS"/>
              <a:cs typeface="Trebuchet MS"/>
              <a:sym typeface="Trebuchet MS"/>
            </a:endParaRPr>
          </a:p>
        </p:txBody>
      </p:sp>
      <p:sp>
        <p:nvSpPr>
          <p:cNvPr id="26" name="Shape 26"/>
          <p:cNvSpPr/>
          <p:nvPr/>
        </p:nvSpPr>
        <p:spPr>
          <a:xfrm>
            <a:off x="0" y="4311650"/>
            <a:ext cx="9144000" cy="176213"/>
          </a:xfrm>
          <a:prstGeom prst="rect">
            <a:avLst/>
          </a:prstGeom>
          <a:solidFill>
            <a:schemeClr val="dk1"/>
          </a:solidFill>
          <a:ln>
            <a:noFill/>
          </a:ln>
        </p:spPr>
        <p:txBody>
          <a:bodyPr wrap="square" lIns="91425" tIns="45700" rIns="91425" bIns="45700" anchor="t" anchorCtr="0">
            <a:noAutofit/>
          </a:bodyPr>
          <a:lstStyle/>
          <a:p>
            <a:pPr marL="115888" marR="0" lvl="0" indent="-115888" algn="l" rtl="0">
              <a:spcBef>
                <a:spcPts val="0"/>
              </a:spcBef>
              <a:spcAft>
                <a:spcPts val="0"/>
              </a:spcAft>
              <a:buClr>
                <a:schemeClr val="dk1"/>
              </a:buClr>
              <a:buFont typeface="Trebuchet MS"/>
              <a:buNone/>
            </a:pPr>
            <a:endParaRPr sz="1300" b="0">
              <a:solidFill>
                <a:schemeClr val="lt1"/>
              </a:solidFill>
              <a:latin typeface="Trebuchet MS"/>
              <a:ea typeface="Trebuchet MS"/>
              <a:cs typeface="Trebuchet MS"/>
              <a:sym typeface="Trebuchet MS"/>
            </a:endParaRPr>
          </a:p>
        </p:txBody>
      </p:sp>
      <p:pic>
        <p:nvPicPr>
          <p:cNvPr id="27" name="Shape 27"/>
          <p:cNvPicPr preferRelativeResize="0"/>
          <p:nvPr/>
        </p:nvPicPr>
        <p:blipFill rotWithShape="1">
          <a:blip r:embed="rId2">
            <a:alphaModFix/>
          </a:blip>
          <a:srcRect/>
          <a:stretch/>
        </p:blipFill>
        <p:spPr>
          <a:xfrm>
            <a:off x="508000" y="4699000"/>
            <a:ext cx="5059363" cy="1055688"/>
          </a:xfrm>
          <a:prstGeom prst="rect">
            <a:avLst/>
          </a:prstGeom>
          <a:noFill/>
          <a:ln>
            <a:noFill/>
          </a:ln>
        </p:spPr>
      </p:pic>
      <p:sp>
        <p:nvSpPr>
          <p:cNvPr id="28" name="Shape 28"/>
          <p:cNvSpPr txBox="1">
            <a:spLocks noGrp="1"/>
          </p:cNvSpPr>
          <p:nvPr>
            <p:ph type="title"/>
          </p:nvPr>
        </p:nvSpPr>
        <p:spPr>
          <a:xfrm>
            <a:off x="1512623" y="1189789"/>
            <a:ext cx="6971806" cy="1822161"/>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36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6pPr>
            <a:lvl7pPr marL="914400" marR="0" lvl="6"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7pPr>
            <a:lvl8pPr marL="1371600" marR="0" lvl="7"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8pPr>
            <a:lvl9pPr marL="1828800" marR="0" lvl="8"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9pPr>
          </a:lstStyle>
          <a:p>
            <a:endParaRPr/>
          </a:p>
        </p:txBody>
      </p:sp>
      <p:sp>
        <p:nvSpPr>
          <p:cNvPr id="29" name="Shape 29"/>
          <p:cNvSpPr txBox="1">
            <a:spLocks noGrp="1"/>
          </p:cNvSpPr>
          <p:nvPr>
            <p:ph type="body" idx="1"/>
          </p:nvPr>
        </p:nvSpPr>
        <p:spPr>
          <a:xfrm>
            <a:off x="1525172" y="3000005"/>
            <a:ext cx="6959257" cy="875885"/>
          </a:xfrm>
          <a:prstGeom prst="rect">
            <a:avLst/>
          </a:prstGeom>
          <a:noFill/>
          <a:ln>
            <a:noFill/>
          </a:ln>
        </p:spPr>
        <p:txBody>
          <a:bodyPr wrap="square" lIns="91425" tIns="91425" rIns="91425" bIns="91425" anchor="t" anchorCtr="0"/>
          <a:lstStyle>
            <a:lvl1pPr marL="342900" marR="0" lvl="0" indent="-342900" algn="l" rtl="0">
              <a:lnSpc>
                <a:spcPct val="100000"/>
              </a:lnSpc>
              <a:spcBef>
                <a:spcPts val="0"/>
              </a:spcBef>
              <a:spcAft>
                <a:spcPts val="0"/>
              </a:spcAft>
              <a:buNone/>
              <a:defRPr sz="2400" b="0" i="0" u="none" strike="noStrike" cap="none">
                <a:solidFill>
                  <a:srgbClr val="FFFFFF"/>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2"/>
          </p:nvPr>
        </p:nvSpPr>
        <p:spPr>
          <a:xfrm>
            <a:off x="5682073" y="4699001"/>
            <a:ext cx="2821170" cy="1393637"/>
          </a:xfrm>
          <a:prstGeom prst="rect">
            <a:avLst/>
          </a:prstGeom>
          <a:noFill/>
          <a:ln>
            <a:noFill/>
          </a:ln>
        </p:spPr>
        <p:txBody>
          <a:bodyPr wrap="square" lIns="91425" tIns="91425" rIns="91425" bIns="91425" anchor="b" anchorCtr="0"/>
          <a:lstStyle>
            <a:lvl1pPr marL="342900" marR="0" lvl="0" indent="-342900" algn="r" rtl="0">
              <a:lnSpc>
                <a:spcPct val="100000"/>
              </a:lnSpc>
              <a:spcBef>
                <a:spcPts val="300"/>
              </a:spcBef>
              <a:spcAft>
                <a:spcPts val="0"/>
              </a:spcAft>
              <a:buNone/>
              <a:defRPr sz="15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5942013" y="6107113"/>
            <a:ext cx="2551112" cy="306387"/>
          </a:xfrm>
          <a:prstGeom prst="rect">
            <a:avLst/>
          </a:prstGeom>
          <a:noFill/>
          <a:ln>
            <a:noFill/>
          </a:ln>
        </p:spPr>
        <p:txBody>
          <a:bodyPr wrap="square" lIns="91425" tIns="91425" rIns="91425" bIns="91425" anchor="ctr" anchorCtr="0"/>
          <a:lstStyle>
            <a:lvl1pPr marL="0" marR="0" lvl="0" indent="0" algn="r" rtl="0">
              <a:spcBef>
                <a:spcPts val="0"/>
              </a:spcBef>
              <a:spcAft>
                <a:spcPts val="0"/>
              </a:spcAft>
              <a:buNone/>
              <a:defRPr sz="1400" b="0" i="0">
                <a:solidFill>
                  <a:schemeClr val="dk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White Title Slide">
    <p:spTree>
      <p:nvGrpSpPr>
        <p:cNvPr id="1" name="Shape 32"/>
        <p:cNvGrpSpPr/>
        <p:nvPr/>
      </p:nvGrpSpPr>
      <p:grpSpPr>
        <a:xfrm>
          <a:off x="0" y="0"/>
          <a:ext cx="0" cy="0"/>
          <a:chOff x="0" y="0"/>
          <a:chExt cx="0" cy="0"/>
        </a:xfrm>
      </p:grpSpPr>
      <p:sp>
        <p:nvSpPr>
          <p:cNvPr id="33" name="Shape 33"/>
          <p:cNvSpPr/>
          <p:nvPr/>
        </p:nvSpPr>
        <p:spPr>
          <a:xfrm>
            <a:off x="0" y="4311650"/>
            <a:ext cx="9144000" cy="176213"/>
          </a:xfrm>
          <a:prstGeom prst="rect">
            <a:avLst/>
          </a:prstGeom>
          <a:solidFill>
            <a:schemeClr val="lt2"/>
          </a:solidFill>
          <a:ln>
            <a:noFill/>
          </a:ln>
        </p:spPr>
        <p:txBody>
          <a:bodyPr wrap="square" lIns="91425" tIns="45700" rIns="91425" bIns="45700" anchor="t" anchorCtr="0">
            <a:noAutofit/>
          </a:bodyPr>
          <a:lstStyle/>
          <a:p>
            <a:pPr marL="115888" marR="0" lvl="0" indent="-115888" algn="l" rtl="0">
              <a:spcBef>
                <a:spcPts val="0"/>
              </a:spcBef>
              <a:spcAft>
                <a:spcPts val="0"/>
              </a:spcAft>
              <a:buClr>
                <a:schemeClr val="dk1"/>
              </a:buClr>
              <a:buFont typeface="Trebuchet MS"/>
              <a:buNone/>
            </a:pPr>
            <a:endParaRPr sz="1300" b="0">
              <a:solidFill>
                <a:schemeClr val="lt2"/>
              </a:solidFill>
              <a:latin typeface="Trebuchet MS"/>
              <a:ea typeface="Trebuchet MS"/>
              <a:cs typeface="Trebuchet MS"/>
              <a:sym typeface="Trebuchet MS"/>
            </a:endParaRPr>
          </a:p>
        </p:txBody>
      </p:sp>
      <p:pic>
        <p:nvPicPr>
          <p:cNvPr id="34" name="Shape 34"/>
          <p:cNvPicPr preferRelativeResize="0"/>
          <p:nvPr/>
        </p:nvPicPr>
        <p:blipFill rotWithShape="1">
          <a:blip r:embed="rId2">
            <a:alphaModFix/>
          </a:blip>
          <a:srcRect/>
          <a:stretch/>
        </p:blipFill>
        <p:spPr>
          <a:xfrm>
            <a:off x="508000" y="4699000"/>
            <a:ext cx="5059363" cy="1055688"/>
          </a:xfrm>
          <a:prstGeom prst="rect">
            <a:avLst/>
          </a:prstGeom>
          <a:noFill/>
          <a:ln>
            <a:noFill/>
          </a:ln>
        </p:spPr>
      </p:pic>
      <p:sp>
        <p:nvSpPr>
          <p:cNvPr id="35" name="Shape 35"/>
          <p:cNvSpPr txBox="1">
            <a:spLocks noGrp="1"/>
          </p:cNvSpPr>
          <p:nvPr>
            <p:ph type="title"/>
          </p:nvPr>
        </p:nvSpPr>
        <p:spPr>
          <a:xfrm>
            <a:off x="1512623" y="1189789"/>
            <a:ext cx="6971806" cy="1822161"/>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36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6pPr>
            <a:lvl7pPr marL="914400" marR="0" lvl="6"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7pPr>
            <a:lvl8pPr marL="1371600" marR="0" lvl="7"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8pPr>
            <a:lvl9pPr marL="1828800" marR="0" lvl="8"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9pPr>
          </a:lstStyle>
          <a:p>
            <a:endParaRPr/>
          </a:p>
        </p:txBody>
      </p:sp>
      <p:sp>
        <p:nvSpPr>
          <p:cNvPr id="36" name="Shape 36"/>
          <p:cNvSpPr txBox="1">
            <a:spLocks noGrp="1"/>
          </p:cNvSpPr>
          <p:nvPr>
            <p:ph type="body" idx="1"/>
          </p:nvPr>
        </p:nvSpPr>
        <p:spPr>
          <a:xfrm>
            <a:off x="1525172" y="3000005"/>
            <a:ext cx="6959257" cy="875885"/>
          </a:xfrm>
          <a:prstGeom prst="rect">
            <a:avLst/>
          </a:prstGeom>
          <a:noFill/>
          <a:ln>
            <a:noFill/>
          </a:ln>
        </p:spPr>
        <p:txBody>
          <a:bodyPr wrap="square" lIns="91425" tIns="91425" rIns="91425" bIns="91425" anchor="t" anchorCtr="0"/>
          <a:lstStyle>
            <a:lvl1pPr marL="342900" marR="0" lvl="0" indent="-34290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5682073" y="4699001"/>
            <a:ext cx="2821170" cy="1393637"/>
          </a:xfrm>
          <a:prstGeom prst="rect">
            <a:avLst/>
          </a:prstGeom>
          <a:noFill/>
          <a:ln>
            <a:noFill/>
          </a:ln>
        </p:spPr>
        <p:txBody>
          <a:bodyPr wrap="square" lIns="91425" tIns="91425" rIns="91425" bIns="91425" anchor="b" anchorCtr="0"/>
          <a:lstStyle>
            <a:lvl1pPr marL="342900" marR="0" lvl="0" indent="-342900" algn="r" rtl="0">
              <a:lnSpc>
                <a:spcPct val="100000"/>
              </a:lnSpc>
              <a:spcBef>
                <a:spcPts val="300"/>
              </a:spcBef>
              <a:spcAft>
                <a:spcPts val="0"/>
              </a:spcAft>
              <a:buNone/>
              <a:defRPr sz="15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dt" idx="10"/>
          </p:nvPr>
        </p:nvSpPr>
        <p:spPr>
          <a:xfrm>
            <a:off x="5942013" y="6107113"/>
            <a:ext cx="2551112" cy="306387"/>
          </a:xfrm>
          <a:prstGeom prst="rect">
            <a:avLst/>
          </a:prstGeom>
          <a:noFill/>
          <a:ln>
            <a:noFill/>
          </a:ln>
        </p:spPr>
        <p:txBody>
          <a:bodyPr wrap="square" lIns="91425" tIns="91425" rIns="91425" bIns="91425" anchor="ctr" anchorCtr="0"/>
          <a:lstStyle>
            <a:lvl1pPr marL="0" marR="0" lvl="0" indent="0" algn="r" rtl="0">
              <a:spcBef>
                <a:spcPts val="0"/>
              </a:spcBef>
              <a:spcAft>
                <a:spcPts val="0"/>
              </a:spcAft>
              <a:buNone/>
              <a:defRPr sz="1400" b="0" i="0">
                <a:solidFill>
                  <a:schemeClr val="dk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ark Blue Title Slide">
    <p:spTree>
      <p:nvGrpSpPr>
        <p:cNvPr id="1" name="Shape 39"/>
        <p:cNvGrpSpPr/>
        <p:nvPr/>
      </p:nvGrpSpPr>
      <p:grpSpPr>
        <a:xfrm>
          <a:off x="0" y="0"/>
          <a:ext cx="0" cy="0"/>
          <a:chOff x="0" y="0"/>
          <a:chExt cx="0" cy="0"/>
        </a:xfrm>
      </p:grpSpPr>
      <p:sp>
        <p:nvSpPr>
          <p:cNvPr id="40" name="Shape 40"/>
          <p:cNvSpPr/>
          <p:nvPr/>
        </p:nvSpPr>
        <p:spPr>
          <a:xfrm rot="10800000" flipH="1">
            <a:off x="0" y="0"/>
            <a:ext cx="9144000" cy="4479925"/>
          </a:xfrm>
          <a:prstGeom prst="rect">
            <a:avLst/>
          </a:prstGeom>
          <a:solidFill>
            <a:schemeClr val="dk1"/>
          </a:solidFill>
          <a:ln>
            <a:noFill/>
          </a:ln>
        </p:spPr>
        <p:txBody>
          <a:bodyPr wrap="square" lIns="91425" tIns="45700" rIns="91425" bIns="45700" anchor="t" anchorCtr="0">
            <a:noAutofit/>
          </a:bodyPr>
          <a:lstStyle/>
          <a:p>
            <a:pPr marL="115888" marR="0" lvl="0" indent="-115888" algn="l" rtl="0">
              <a:spcBef>
                <a:spcPts val="0"/>
              </a:spcBef>
              <a:spcAft>
                <a:spcPts val="0"/>
              </a:spcAft>
              <a:buClr>
                <a:schemeClr val="dk1"/>
              </a:buClr>
              <a:buFont typeface="Trebuchet MS"/>
              <a:buNone/>
            </a:pPr>
            <a:endParaRPr sz="1300" b="0">
              <a:solidFill>
                <a:schemeClr val="dk1"/>
              </a:solidFill>
              <a:latin typeface="Trebuchet MS"/>
              <a:ea typeface="Trebuchet MS"/>
              <a:cs typeface="Trebuchet MS"/>
              <a:sym typeface="Trebuchet MS"/>
            </a:endParaRPr>
          </a:p>
        </p:txBody>
      </p:sp>
      <p:sp>
        <p:nvSpPr>
          <p:cNvPr id="41" name="Shape 41"/>
          <p:cNvSpPr/>
          <p:nvPr/>
        </p:nvSpPr>
        <p:spPr>
          <a:xfrm>
            <a:off x="0" y="4302125"/>
            <a:ext cx="9144000" cy="176213"/>
          </a:xfrm>
          <a:prstGeom prst="rect">
            <a:avLst/>
          </a:prstGeom>
          <a:solidFill>
            <a:schemeClr val="lt2"/>
          </a:solidFill>
          <a:ln>
            <a:noFill/>
          </a:ln>
        </p:spPr>
        <p:txBody>
          <a:bodyPr wrap="square" lIns="91425" tIns="45700" rIns="91425" bIns="45700" anchor="t" anchorCtr="0">
            <a:noAutofit/>
          </a:bodyPr>
          <a:lstStyle/>
          <a:p>
            <a:pPr marL="115888" marR="0" lvl="0" indent="-115888" algn="l" rtl="0">
              <a:spcBef>
                <a:spcPts val="0"/>
              </a:spcBef>
              <a:spcAft>
                <a:spcPts val="0"/>
              </a:spcAft>
              <a:buClr>
                <a:schemeClr val="dk1"/>
              </a:buClr>
              <a:buFont typeface="Trebuchet MS"/>
              <a:buNone/>
            </a:pPr>
            <a:endParaRPr sz="1300" b="0">
              <a:solidFill>
                <a:schemeClr val="lt1"/>
              </a:solidFill>
              <a:latin typeface="Trebuchet MS"/>
              <a:ea typeface="Trebuchet MS"/>
              <a:cs typeface="Trebuchet MS"/>
              <a:sym typeface="Trebuchet MS"/>
            </a:endParaRPr>
          </a:p>
        </p:txBody>
      </p:sp>
      <p:pic>
        <p:nvPicPr>
          <p:cNvPr id="42" name="Shape 42"/>
          <p:cNvPicPr preferRelativeResize="0"/>
          <p:nvPr/>
        </p:nvPicPr>
        <p:blipFill rotWithShape="1">
          <a:blip r:embed="rId2">
            <a:alphaModFix/>
          </a:blip>
          <a:srcRect/>
          <a:stretch/>
        </p:blipFill>
        <p:spPr>
          <a:xfrm>
            <a:off x="508000" y="4699000"/>
            <a:ext cx="5059363" cy="1055688"/>
          </a:xfrm>
          <a:prstGeom prst="rect">
            <a:avLst/>
          </a:prstGeom>
          <a:noFill/>
          <a:ln>
            <a:noFill/>
          </a:ln>
        </p:spPr>
      </p:pic>
      <p:sp>
        <p:nvSpPr>
          <p:cNvPr id="43" name="Shape 43"/>
          <p:cNvSpPr txBox="1">
            <a:spLocks noGrp="1"/>
          </p:cNvSpPr>
          <p:nvPr>
            <p:ph type="title"/>
          </p:nvPr>
        </p:nvSpPr>
        <p:spPr>
          <a:xfrm>
            <a:off x="1396005" y="1189789"/>
            <a:ext cx="7039470" cy="1822161"/>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36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6pPr>
            <a:lvl7pPr marL="914400" marR="0" lvl="6"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7pPr>
            <a:lvl8pPr marL="1371600" marR="0" lvl="7"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8pPr>
            <a:lvl9pPr marL="1828800" marR="0" lvl="8"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9pPr>
          </a:lstStyle>
          <a:p>
            <a:endParaRPr/>
          </a:p>
        </p:txBody>
      </p:sp>
      <p:sp>
        <p:nvSpPr>
          <p:cNvPr id="44" name="Shape 44"/>
          <p:cNvSpPr txBox="1">
            <a:spLocks noGrp="1"/>
          </p:cNvSpPr>
          <p:nvPr>
            <p:ph type="body" idx="1"/>
          </p:nvPr>
        </p:nvSpPr>
        <p:spPr>
          <a:xfrm>
            <a:off x="1408676" y="3000005"/>
            <a:ext cx="7026799" cy="1211048"/>
          </a:xfrm>
          <a:prstGeom prst="rect">
            <a:avLst/>
          </a:prstGeom>
          <a:noFill/>
          <a:ln>
            <a:noFill/>
          </a:ln>
        </p:spPr>
        <p:txBody>
          <a:bodyPr wrap="square" lIns="91425" tIns="91425" rIns="91425" bIns="91425" anchor="t" anchorCtr="0"/>
          <a:lstStyle>
            <a:lvl1pPr marL="342900" marR="0" lvl="0" indent="-342900" algn="l" rtl="0">
              <a:lnSpc>
                <a:spcPct val="100000"/>
              </a:lnSpc>
              <a:spcBef>
                <a:spcPts val="0"/>
              </a:spcBef>
              <a:spcAft>
                <a:spcPts val="0"/>
              </a:spcAft>
              <a:buNone/>
              <a:defRPr sz="2400" b="0" i="0" u="none" strike="noStrike" cap="none">
                <a:solidFill>
                  <a:srgbClr val="FFFFFF"/>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5672667" y="4699001"/>
            <a:ext cx="2762808" cy="1403045"/>
          </a:xfrm>
          <a:prstGeom prst="rect">
            <a:avLst/>
          </a:prstGeom>
          <a:noFill/>
          <a:ln>
            <a:noFill/>
          </a:ln>
        </p:spPr>
        <p:txBody>
          <a:bodyPr wrap="square" lIns="91425" tIns="91425" rIns="91425" bIns="91425" anchor="b" anchorCtr="0"/>
          <a:lstStyle>
            <a:lvl1pPr marL="342900" marR="0" lvl="0" indent="-342900" algn="r" rtl="0">
              <a:lnSpc>
                <a:spcPct val="100000"/>
              </a:lnSpc>
              <a:spcBef>
                <a:spcPts val="300"/>
              </a:spcBef>
              <a:spcAft>
                <a:spcPts val="0"/>
              </a:spcAft>
              <a:buNone/>
              <a:defRPr sz="15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None/>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5716588" y="6116638"/>
            <a:ext cx="2719387" cy="306387"/>
          </a:xfrm>
          <a:prstGeom prst="rect">
            <a:avLst/>
          </a:prstGeom>
          <a:noFill/>
          <a:ln>
            <a:noFill/>
          </a:ln>
        </p:spPr>
        <p:txBody>
          <a:bodyPr wrap="square" lIns="91425" tIns="91425" rIns="91425" bIns="91425" anchor="ctr" anchorCtr="0"/>
          <a:lstStyle>
            <a:lvl1pPr marL="0" marR="0" lvl="0" indent="0" algn="r" rtl="0">
              <a:spcBef>
                <a:spcPts val="0"/>
              </a:spcBef>
              <a:spcAft>
                <a:spcPts val="0"/>
              </a:spcAft>
              <a:buNone/>
              <a:defRPr sz="1400" b="0" i="0">
                <a:solidFill>
                  <a:schemeClr val="dk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871538"/>
            <a:ext cx="7772400" cy="563562"/>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2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6pPr>
            <a:lvl7pPr marL="914400" marR="0" lvl="6"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7pPr>
            <a:lvl8pPr marL="1371600" marR="0" lvl="7"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8pPr>
            <a:lvl9pPr marL="1828800" marR="0" lvl="8" indent="0" algn="ctr" rtl="0">
              <a:spcBef>
                <a:spcPts val="0"/>
              </a:spcBef>
              <a:spcAft>
                <a:spcPts val="0"/>
              </a:spcAft>
              <a:buNone/>
              <a:defRPr sz="2600" b="1" i="0" u="none" strike="noStrike" cap="none">
                <a:solidFill>
                  <a:srgbClr val="014C6D"/>
                </a:solidFill>
                <a:latin typeface="Trebuchet MS"/>
                <a:ea typeface="Trebuchet MS"/>
                <a:cs typeface="Trebuchet MS"/>
                <a:sym typeface="Trebuchet MS"/>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342900" algn="l" rtl="0">
              <a:lnSpc>
                <a:spcPct val="115000"/>
              </a:lnSpc>
              <a:spcBef>
                <a:spcPts val="360"/>
              </a:spcBef>
              <a:spcAft>
                <a:spcPts val="0"/>
              </a:spcAft>
              <a:buChar char="●"/>
              <a:defRPr sz="18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Char char="○"/>
              <a:defRPr sz="1800" b="0" i="0" u="none" strike="noStrike" cap="none">
                <a:solidFill>
                  <a:schemeClr val="dk1"/>
                </a:solidFill>
                <a:latin typeface="Arial"/>
                <a:ea typeface="Arial"/>
                <a:cs typeface="Arial"/>
                <a:sym typeface="Arial"/>
              </a:defRPr>
            </a:lvl2pPr>
            <a:lvl3pPr marL="4763" marR="0" lvl="2" indent="909637" algn="l" rtl="0">
              <a:spcBef>
                <a:spcPts val="360"/>
              </a:spcBef>
              <a:spcAft>
                <a:spcPts val="0"/>
              </a:spcAft>
              <a:buChar char="■"/>
              <a:defRPr sz="18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Char char="●"/>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00783C"/>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2847975" y="6356350"/>
            <a:ext cx="5600700" cy="328613"/>
          </a:xfrm>
          <a:prstGeom prst="rect">
            <a:avLst/>
          </a:prstGeom>
          <a:noFill/>
          <a:ln>
            <a:noFill/>
          </a:ln>
        </p:spPr>
        <p:txBody>
          <a:bodyPr wrap="square" lIns="91425" tIns="91425" rIns="91425" bIns="91425" anchor="b" anchorCtr="0"/>
          <a:lstStyle>
            <a:lvl1pPr marL="0" marR="0" lvl="0" indent="0" algn="r" rtl="0">
              <a:spcBef>
                <a:spcPts val="0"/>
              </a:spcBef>
              <a:spcAft>
                <a:spcPts val="0"/>
              </a:spcAft>
              <a:buNone/>
              <a:defRPr sz="14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a:spLocks noGrp="1"/>
          </p:cNvSpPr>
          <p:nvPr>
            <p:ph type="dt" idx="10"/>
          </p:nvPr>
        </p:nvSpPr>
        <p:spPr>
          <a:xfrm>
            <a:off x="684213" y="6329363"/>
            <a:ext cx="2133600" cy="365125"/>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4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None/>
              <a:defRPr sz="1600" b="1"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600" b="1"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600" b="1"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600" b="1"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600" b="1"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7" name="Shape 167"/>
          <p:cNvSpPr txBox="1"/>
          <p:nvPr/>
        </p:nvSpPr>
        <p:spPr>
          <a:xfrm>
            <a:off x="3706750" y="5883475"/>
            <a:ext cx="5246100" cy="612000"/>
          </a:xfrm>
          <a:prstGeom prst="rect">
            <a:avLst/>
          </a:prstGeom>
          <a:noFill/>
          <a:ln>
            <a:noFill/>
          </a:ln>
        </p:spPr>
        <p:txBody>
          <a:bodyPr wrap="square" lIns="91425" tIns="91425" rIns="91425" bIns="91425" anchor="t" anchorCtr="0">
            <a:noAutofit/>
          </a:bodyPr>
          <a:lstStyle/>
          <a:p>
            <a:pPr lvl="0" algn="r" rtl="0">
              <a:spcBef>
                <a:spcPts val="0"/>
              </a:spcBef>
              <a:buNone/>
            </a:pPr>
            <a:r>
              <a:rPr lang="fr" i="1" dirty="0">
                <a:latin typeface="Calibri"/>
                <a:ea typeface="Calibri"/>
                <a:cs typeface="Calibri"/>
                <a:sym typeface="Calibri"/>
              </a:rPr>
              <a:t>CREWS 5th Steering Committee Meeting</a:t>
            </a:r>
          </a:p>
          <a:p>
            <a:pPr lvl="0" algn="r" rtl="0">
              <a:spcBef>
                <a:spcPts val="0"/>
              </a:spcBef>
              <a:buNone/>
            </a:pPr>
            <a:r>
              <a:rPr lang="fr" i="1" dirty="0">
                <a:latin typeface="Calibri"/>
                <a:ea typeface="Calibri"/>
                <a:cs typeface="Calibri"/>
                <a:sym typeface="Calibri"/>
              </a:rPr>
              <a:t>Bonn, 8 November 2017</a:t>
            </a:r>
          </a:p>
        </p:txBody>
      </p:sp>
      <p:sp>
        <p:nvSpPr>
          <p:cNvPr id="168" name="Shape 168"/>
          <p:cNvSpPr txBox="1"/>
          <p:nvPr/>
        </p:nvSpPr>
        <p:spPr>
          <a:xfrm>
            <a:off x="5477070" y="2239121"/>
            <a:ext cx="3116424" cy="612000"/>
          </a:xfrm>
          <a:prstGeom prst="rect">
            <a:avLst/>
          </a:prstGeom>
          <a:noFill/>
          <a:ln>
            <a:noFill/>
          </a:ln>
        </p:spPr>
        <p:txBody>
          <a:bodyPr wrap="square" lIns="91425" tIns="91425" rIns="91425" bIns="91425" anchor="t" anchorCtr="0">
            <a:noAutofit/>
          </a:bodyPr>
          <a:lstStyle/>
          <a:p>
            <a:pPr lvl="0"/>
            <a:r>
              <a:rPr lang="en-US" sz="2500" b="1" dirty="0">
                <a:latin typeface="Calibri"/>
                <a:ea typeface="Calibri"/>
                <a:cs typeface="Calibri"/>
                <a:sym typeface="Calibri"/>
              </a:rPr>
              <a:t>Strengthening </a:t>
            </a:r>
          </a:p>
          <a:p>
            <a:pPr lvl="0"/>
            <a:r>
              <a:rPr lang="en-US" sz="2500" b="1" dirty="0">
                <a:latin typeface="Calibri"/>
                <a:ea typeface="Calibri"/>
                <a:cs typeface="Calibri"/>
                <a:sym typeface="Calibri"/>
              </a:rPr>
              <a:t>Hydro-Meteorological and Early Warning Services in the Caribbean </a:t>
            </a:r>
            <a:endParaRPr lang="fr" sz="2500" b="1" dirty="0">
              <a:latin typeface="Calibri"/>
              <a:ea typeface="Calibri"/>
              <a:cs typeface="Calibri"/>
              <a:sym typeface="Calibri"/>
            </a:endParaRPr>
          </a:p>
        </p:txBody>
      </p:sp>
      <p:pic>
        <p:nvPicPr>
          <p:cNvPr id="6" name="Picture 5"/>
          <p:cNvPicPr>
            <a:picLocks noChangeAspect="1"/>
          </p:cNvPicPr>
          <p:nvPr/>
        </p:nvPicPr>
        <p:blipFill rotWithShape="1">
          <a:blip r:embed="rId3"/>
          <a:srcRect l="12052" r="8756" b="4198"/>
          <a:stretch/>
        </p:blipFill>
        <p:spPr>
          <a:xfrm>
            <a:off x="286681" y="2133209"/>
            <a:ext cx="5095034" cy="3473669"/>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193375" y="151637"/>
            <a:ext cx="8267700" cy="1704975"/>
          </a:xfrm>
          <a:prstGeom prst="rect">
            <a:avLst/>
          </a:prstGeom>
        </p:spPr>
      </p:pic>
    </p:spTree>
    <p:extLst>
      <p:ext uri="{BB962C8B-B14F-4D97-AF65-F5344CB8AC3E}">
        <p14:creationId xmlns:p14="http://schemas.microsoft.com/office/powerpoint/2010/main" val="36070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1327" y="151638"/>
            <a:ext cx="6104788" cy="1258936"/>
          </a:xfrm>
          <a:prstGeom prst="rect">
            <a:avLst/>
          </a:prstGeom>
        </p:spPr>
      </p:pic>
      <p:sp>
        <p:nvSpPr>
          <p:cNvPr id="9" name="Rectangle: Rounded Corners 8"/>
          <p:cNvSpPr/>
          <p:nvPr/>
        </p:nvSpPr>
        <p:spPr>
          <a:xfrm>
            <a:off x="193376" y="1410574"/>
            <a:ext cx="8878616" cy="535412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2112963" algn="l"/>
                <a:tab pos="3027363" algn="l"/>
              </a:tabLst>
            </a:pPr>
            <a:r>
              <a:rPr lang="en-US" sz="2000" b="1" dirty="0">
                <a:solidFill>
                  <a:srgbClr val="002060"/>
                </a:solidFill>
                <a:latin typeface="Calibri" panose="020F0502020204030204" pitchFamily="34" charset="0"/>
              </a:rPr>
              <a:t>CREWS contribution:     US$ 5.5 million</a:t>
            </a:r>
          </a:p>
          <a:p>
            <a:pPr>
              <a:tabLst>
                <a:tab pos="2112963" algn="l"/>
                <a:tab pos="3027363" algn="l"/>
              </a:tabLst>
            </a:pPr>
            <a:endParaRPr lang="en-US" sz="600" b="1" dirty="0">
              <a:solidFill>
                <a:srgbClr val="002060"/>
              </a:solidFill>
              <a:latin typeface="Calibri" panose="020F0502020204030204" pitchFamily="34" charset="0"/>
            </a:endParaRPr>
          </a:p>
          <a:p>
            <a:pPr>
              <a:tabLst>
                <a:tab pos="2112963" algn="l"/>
                <a:tab pos="3027363" algn="l"/>
              </a:tabLst>
            </a:pPr>
            <a:r>
              <a:rPr lang="en-US" sz="1700" b="1" dirty="0">
                <a:solidFill>
                  <a:srgbClr val="002060"/>
                </a:solidFill>
                <a:latin typeface="Calibri" panose="020F0502020204030204" pitchFamily="34" charset="0"/>
              </a:rPr>
              <a:t>Main objective: </a:t>
            </a:r>
            <a:r>
              <a:rPr lang="en-US" sz="1800" b="1" dirty="0">
                <a:solidFill>
                  <a:srgbClr val="002060"/>
                </a:solidFill>
                <a:latin typeface="Calibri" panose="020F0502020204030204" pitchFamily="34" charset="0"/>
              </a:rPr>
              <a:t>	       </a:t>
            </a:r>
            <a:r>
              <a:rPr lang="en-US" sz="1800" i="1" dirty="0">
                <a:solidFill>
                  <a:srgbClr val="002060"/>
                </a:solidFill>
                <a:latin typeface="Calibri" panose="020F0502020204030204" pitchFamily="34" charset="0"/>
              </a:rPr>
              <a:t>To strengthen and streamline regional and national 		       systems and capacity related to weather forecasting, 	       hydrological services, multi-hazard impact-based 		      warnings and service delivery for enhanced decision-	making. </a:t>
            </a:r>
          </a:p>
          <a:p>
            <a:pPr>
              <a:tabLst>
                <a:tab pos="2112963" algn="l"/>
                <a:tab pos="3027363" algn="l"/>
              </a:tabLst>
            </a:pPr>
            <a:r>
              <a:rPr lang="en-US" sz="900" b="1" dirty="0">
                <a:solidFill>
                  <a:srgbClr val="002060"/>
                </a:solidFill>
                <a:latin typeface="Calibri" panose="020F0502020204030204" pitchFamily="34" charset="0"/>
              </a:rPr>
              <a:t/>
            </a:r>
            <a:br>
              <a:rPr lang="en-US" sz="900" b="1" dirty="0">
                <a:solidFill>
                  <a:srgbClr val="002060"/>
                </a:solidFill>
                <a:latin typeface="Calibri" panose="020F0502020204030204" pitchFamily="34" charset="0"/>
              </a:rPr>
            </a:br>
            <a:r>
              <a:rPr lang="en-US" sz="1700" b="1" dirty="0">
                <a:solidFill>
                  <a:srgbClr val="002060"/>
                </a:solidFill>
                <a:latin typeface="Calibri" panose="020F0502020204030204" pitchFamily="34" charset="0"/>
              </a:rPr>
              <a:t>Implementing Partners:      </a:t>
            </a:r>
            <a:r>
              <a:rPr lang="en-US" sz="1700" dirty="0">
                <a:solidFill>
                  <a:srgbClr val="002060"/>
                </a:solidFill>
                <a:latin typeface="Calibri" panose="020F0502020204030204" pitchFamily="34" charset="0"/>
              </a:rPr>
              <a:t>WB/GFDRR, WMO &amp; UNISDR</a:t>
            </a:r>
          </a:p>
          <a:p>
            <a:pPr>
              <a:tabLst>
                <a:tab pos="2112963" algn="l"/>
              </a:tabLst>
            </a:pPr>
            <a:endParaRPr lang="en-US" sz="1700" dirty="0">
              <a:solidFill>
                <a:srgbClr val="002060"/>
              </a:solidFill>
              <a:latin typeface="Calibri" panose="020F0502020204030204" pitchFamily="34" charset="0"/>
            </a:endParaRPr>
          </a:p>
          <a:p>
            <a:pPr marL="3027363" indent="-3027363">
              <a:tabLst>
                <a:tab pos="2112963" algn="l"/>
                <a:tab pos="3027363" algn="l"/>
              </a:tabLst>
            </a:pPr>
            <a:r>
              <a:rPr lang="en-US" sz="1700" b="1" dirty="0">
                <a:solidFill>
                  <a:srgbClr val="002060"/>
                </a:solidFill>
                <a:latin typeface="Calibri" panose="020F0502020204030204" pitchFamily="34" charset="0"/>
              </a:rPr>
              <a:t>Regional IPs: 	      </a:t>
            </a:r>
            <a:r>
              <a:rPr lang="en-US" sz="1700" dirty="0">
                <a:solidFill>
                  <a:srgbClr val="002060"/>
                </a:solidFill>
                <a:latin typeface="Calibri" panose="020F0502020204030204" pitchFamily="34" charset="0"/>
              </a:rPr>
              <a:t>Caribbean Institute for Meteorology and Hydrology (CIMH)</a:t>
            </a:r>
          </a:p>
          <a:p>
            <a:pPr marL="3027363" indent="-3027363">
              <a:tabLst>
                <a:tab pos="3027363" algn="l"/>
              </a:tabLst>
            </a:pPr>
            <a:r>
              <a:rPr lang="en-US" sz="1700" dirty="0">
                <a:solidFill>
                  <a:srgbClr val="002060"/>
                </a:solidFill>
                <a:latin typeface="Calibri" panose="020F0502020204030204" pitchFamily="34" charset="0"/>
              </a:rPr>
              <a:t>                                                 Caribbean Disaster Emergency </a:t>
            </a:r>
            <a:r>
              <a:rPr lang="en-US" sz="1700" dirty="0" err="1">
                <a:solidFill>
                  <a:srgbClr val="002060"/>
                </a:solidFill>
                <a:latin typeface="Calibri" panose="020F0502020204030204" pitchFamily="34" charset="0"/>
              </a:rPr>
              <a:t>Managmt</a:t>
            </a:r>
            <a:r>
              <a:rPr lang="en-US" sz="1700" dirty="0">
                <a:solidFill>
                  <a:srgbClr val="002060"/>
                </a:solidFill>
                <a:latin typeface="Calibri" panose="020F0502020204030204" pitchFamily="34" charset="0"/>
              </a:rPr>
              <a:t>. Agency (CDEMA)</a:t>
            </a:r>
          </a:p>
          <a:p>
            <a:pPr>
              <a:tabLst>
                <a:tab pos="3027363" algn="l"/>
              </a:tabLst>
            </a:pPr>
            <a:endParaRPr lang="en-US" sz="600" dirty="0">
              <a:solidFill>
                <a:srgbClr val="002060"/>
              </a:solidFill>
              <a:latin typeface="Calibri" panose="020F0502020204030204" pitchFamily="34" charset="0"/>
            </a:endParaRPr>
          </a:p>
          <a:p>
            <a:pPr marL="3027363" indent="-3027363">
              <a:tabLst>
                <a:tab pos="3027363" algn="l"/>
              </a:tabLst>
            </a:pPr>
            <a:r>
              <a:rPr lang="en-US" sz="1700" b="1" dirty="0">
                <a:solidFill>
                  <a:srgbClr val="002060"/>
                </a:solidFill>
                <a:latin typeface="Calibri" panose="020F0502020204030204" pitchFamily="34" charset="0"/>
              </a:rPr>
              <a:t>Other partners:</a:t>
            </a:r>
            <a:r>
              <a:rPr lang="en-US" sz="1700" dirty="0">
                <a:solidFill>
                  <a:srgbClr val="002060"/>
                </a:solidFill>
                <a:latin typeface="Calibri" panose="020F0502020204030204" pitchFamily="34" charset="0"/>
              </a:rPr>
              <a:t>                     </a:t>
            </a:r>
            <a:r>
              <a:rPr lang="en-GB" sz="1700" dirty="0">
                <a:solidFill>
                  <a:srgbClr val="002060"/>
                </a:solidFill>
                <a:latin typeface="Calibri" panose="020F0502020204030204" pitchFamily="34" charset="0"/>
              </a:rPr>
              <a:t>Association of Caribbean States (ACS), Caribbean Community</a:t>
            </a:r>
          </a:p>
          <a:p>
            <a:pPr marL="3027363" indent="-3027363">
              <a:tabLst>
                <a:tab pos="3027363" algn="l"/>
              </a:tabLst>
            </a:pPr>
            <a:r>
              <a:rPr lang="en-GB" sz="1700" dirty="0">
                <a:solidFill>
                  <a:srgbClr val="002060"/>
                </a:solidFill>
                <a:latin typeface="Calibri" panose="020F0502020204030204" pitchFamily="34" charset="0"/>
              </a:rPr>
              <a:t>                                                 Climate Change Centre (CCCCC), Royal Netherlands</a:t>
            </a:r>
          </a:p>
          <a:p>
            <a:pPr marL="3027363" indent="-3027363">
              <a:tabLst>
                <a:tab pos="3027363" algn="l"/>
              </a:tabLst>
            </a:pPr>
            <a:r>
              <a:rPr lang="en-GB" sz="1700" dirty="0">
                <a:solidFill>
                  <a:srgbClr val="002060"/>
                </a:solidFill>
                <a:latin typeface="Calibri" panose="020F0502020204030204" pitchFamily="34" charset="0"/>
              </a:rPr>
              <a:t>                                                 Meteorological Institute (KNMI</a:t>
            </a:r>
            <a:r>
              <a:rPr lang="en-GB" sz="1700" i="1" dirty="0">
                <a:solidFill>
                  <a:srgbClr val="002060"/>
                </a:solidFill>
                <a:latin typeface="Calibri" panose="020F0502020204030204" pitchFamily="34" charset="0"/>
              </a:rPr>
              <a:t>)</a:t>
            </a:r>
            <a:r>
              <a:rPr lang="en-US" sz="1700" dirty="0">
                <a:solidFill>
                  <a:srgbClr val="002060"/>
                </a:solidFill>
                <a:latin typeface="Calibri" panose="020F0502020204030204" pitchFamily="34" charset="0"/>
              </a:rPr>
              <a:t>, </a:t>
            </a:r>
            <a:r>
              <a:rPr lang="en-US" sz="1700" dirty="0" err="1">
                <a:solidFill>
                  <a:srgbClr val="002060"/>
                </a:solidFill>
                <a:latin typeface="Calibri" panose="020F0502020204030204" pitchFamily="34" charset="0"/>
              </a:rPr>
              <a:t>MétéoFrance</a:t>
            </a:r>
            <a:r>
              <a:rPr lang="en-US" sz="1700" dirty="0">
                <a:solidFill>
                  <a:srgbClr val="002060"/>
                </a:solidFill>
                <a:latin typeface="Calibri" panose="020F0502020204030204" pitchFamily="34" charset="0"/>
              </a:rPr>
              <a:t>,</a:t>
            </a:r>
            <a:r>
              <a:rPr lang="en-GB" sz="1700" dirty="0">
                <a:solidFill>
                  <a:srgbClr val="002060"/>
                </a:solidFill>
                <a:latin typeface="Calibri" panose="020F0502020204030204" pitchFamily="34" charset="0"/>
              </a:rPr>
              <a:t> International</a:t>
            </a:r>
          </a:p>
          <a:p>
            <a:pPr marL="3027363" indent="-3027363">
              <a:tabLst>
                <a:tab pos="3027363" algn="l"/>
              </a:tabLst>
            </a:pPr>
            <a:r>
              <a:rPr lang="en-GB" sz="1700" dirty="0">
                <a:solidFill>
                  <a:srgbClr val="002060"/>
                </a:solidFill>
                <a:latin typeface="Calibri" panose="020F0502020204030204" pitchFamily="34" charset="0"/>
              </a:rPr>
              <a:t>                                                 Federation of Red Cross and Red Crescent Societies (IFRC) and </a:t>
            </a:r>
          </a:p>
          <a:p>
            <a:pPr marL="3027363" indent="-3027363">
              <a:tabLst>
                <a:tab pos="3027363" algn="l"/>
              </a:tabLst>
            </a:pPr>
            <a:r>
              <a:rPr lang="en-GB" sz="1700" dirty="0">
                <a:solidFill>
                  <a:srgbClr val="002060"/>
                </a:solidFill>
                <a:latin typeface="Calibri" panose="020F0502020204030204" pitchFamily="34" charset="0"/>
              </a:rPr>
              <a:t>                                                 International Telecommunication Union (ITU)</a:t>
            </a:r>
          </a:p>
          <a:p>
            <a:pPr>
              <a:tabLst>
                <a:tab pos="3027363" algn="l"/>
              </a:tabLst>
            </a:pPr>
            <a:endParaRPr lang="en-GB" sz="1700" dirty="0">
              <a:solidFill>
                <a:srgbClr val="002060"/>
              </a:solidFill>
              <a:latin typeface="Calibri" panose="020F0502020204030204" pitchFamily="34" charset="0"/>
            </a:endParaRPr>
          </a:p>
          <a:p>
            <a:pPr marL="3027363" indent="-3027363">
              <a:tabLst>
                <a:tab pos="3027363" algn="l"/>
              </a:tabLst>
            </a:pPr>
            <a:r>
              <a:rPr lang="en-US" sz="1700" b="1" dirty="0">
                <a:solidFill>
                  <a:srgbClr val="002060"/>
                </a:solidFill>
                <a:latin typeface="Calibri" panose="020F0502020204030204" pitchFamily="34" charset="0"/>
              </a:rPr>
              <a:t>Further key stakeholders:  </a:t>
            </a:r>
            <a:r>
              <a:rPr lang="en-US" sz="1700" dirty="0">
                <a:solidFill>
                  <a:srgbClr val="002060"/>
                </a:solidFill>
                <a:latin typeface="Calibri" panose="020F0502020204030204" pitchFamily="34" charset="0"/>
              </a:rPr>
              <a:t>National Meteorological and Hydrological Services &amp; Disaster Risk</a:t>
            </a:r>
          </a:p>
          <a:p>
            <a:pPr marL="3027363" indent="-3027363">
              <a:tabLst>
                <a:tab pos="3027363" algn="l"/>
              </a:tabLst>
            </a:pPr>
            <a:r>
              <a:rPr lang="en-US" sz="1700" dirty="0">
                <a:solidFill>
                  <a:srgbClr val="002060"/>
                </a:solidFill>
                <a:latin typeface="Calibri" panose="020F0502020204030204" pitchFamily="34" charset="0"/>
              </a:rPr>
              <a:t>                                                Management Agencies</a:t>
            </a:r>
          </a:p>
        </p:txBody>
      </p:sp>
      <p:pic>
        <p:nvPicPr>
          <p:cNvPr id="8" name="Picture 7"/>
          <p:cNvPicPr>
            <a:picLocks noChangeAspect="1"/>
          </p:cNvPicPr>
          <p:nvPr/>
        </p:nvPicPr>
        <p:blipFill rotWithShape="1">
          <a:blip r:embed="rId4"/>
          <a:srcRect b="3800"/>
          <a:stretch/>
        </p:blipFill>
        <p:spPr>
          <a:xfrm>
            <a:off x="6948264" y="60318"/>
            <a:ext cx="2123728" cy="1532260"/>
          </a:xfrm>
          <a:prstGeom prst="rect">
            <a:avLst/>
          </a:prstGeom>
        </p:spPr>
      </p:pic>
    </p:spTree>
    <p:extLst>
      <p:ext uri="{BB962C8B-B14F-4D97-AF65-F5344CB8AC3E}">
        <p14:creationId xmlns:p14="http://schemas.microsoft.com/office/powerpoint/2010/main" val="80530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6" name="Picture 5"/>
          <p:cNvPicPr>
            <a:picLocks noChangeAspect="1"/>
          </p:cNvPicPr>
          <p:nvPr/>
        </p:nvPicPr>
        <p:blipFill rotWithShape="1">
          <a:blip r:embed="rId3"/>
          <a:srcRect b="3800"/>
          <a:stretch/>
        </p:blipFill>
        <p:spPr>
          <a:xfrm>
            <a:off x="7095003" y="151638"/>
            <a:ext cx="1733835" cy="1185848"/>
          </a:xfrm>
          <a:prstGeom prst="rect">
            <a:avLst/>
          </a:prstGeom>
        </p:spPr>
      </p:pic>
      <p:pic>
        <p:nvPicPr>
          <p:cNvPr id="7" name="Picture 6"/>
          <p:cNvPicPr>
            <a:picLocks noChangeAspect="1"/>
          </p:cNvPicPr>
          <p:nvPr/>
        </p:nvPicPr>
        <p:blipFill>
          <a:blip r:embed="rId4"/>
          <a:stretch>
            <a:fillRect/>
          </a:stretch>
        </p:blipFill>
        <p:spPr>
          <a:xfrm>
            <a:off x="193376" y="151638"/>
            <a:ext cx="6638292" cy="1368956"/>
          </a:xfrm>
          <a:prstGeom prst="rect">
            <a:avLst/>
          </a:prstGeom>
        </p:spPr>
      </p:pic>
      <p:sp>
        <p:nvSpPr>
          <p:cNvPr id="3" name="Rectangle: Rounded Corners 2"/>
          <p:cNvSpPr/>
          <p:nvPr/>
        </p:nvSpPr>
        <p:spPr>
          <a:xfrm>
            <a:off x="193376" y="1520594"/>
            <a:ext cx="8587387" cy="5085741"/>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3"/>
            <a:r>
              <a:rPr lang="en-GB" sz="2000" b="1" dirty="0">
                <a:solidFill>
                  <a:schemeClr val="tx1"/>
                </a:solidFill>
                <a:latin typeface="Calibri" panose="020F0502020204030204" pitchFamily="34" charset="0"/>
                <a:cs typeface="Calibri" panose="020F0502020204030204" pitchFamily="34" charset="0"/>
              </a:rPr>
              <a:t>Component 1</a:t>
            </a:r>
          </a:p>
          <a:p>
            <a:pPr lvl="3"/>
            <a:r>
              <a:rPr lang="en-GB" sz="2000" b="1" dirty="0">
                <a:solidFill>
                  <a:srgbClr val="0070C0"/>
                </a:solidFill>
                <a:latin typeface="Calibri" panose="020F0502020204030204" pitchFamily="34" charset="0"/>
                <a:cs typeface="Calibri" panose="020F0502020204030204" pitchFamily="34" charset="0"/>
              </a:rPr>
              <a:t>Development of regional strategy to strengthen and streamline early warning and </a:t>
            </a:r>
            <a:r>
              <a:rPr lang="en-GB" sz="2000" b="1" dirty="0" err="1">
                <a:solidFill>
                  <a:srgbClr val="0070C0"/>
                </a:solidFill>
                <a:latin typeface="Calibri" panose="020F0502020204030204" pitchFamily="34" charset="0"/>
                <a:cs typeface="Calibri" panose="020F0502020204030204" pitchFamily="34" charset="0"/>
              </a:rPr>
              <a:t>hydromet</a:t>
            </a:r>
            <a:r>
              <a:rPr lang="en-GB" sz="2000" b="1" dirty="0">
                <a:solidFill>
                  <a:srgbClr val="0070C0"/>
                </a:solidFill>
                <a:latin typeface="Calibri" panose="020F0502020204030204" pitchFamily="34" charset="0"/>
                <a:cs typeface="Calibri" panose="020F0502020204030204" pitchFamily="34" charset="0"/>
              </a:rPr>
              <a:t> services</a:t>
            </a:r>
          </a:p>
          <a:p>
            <a:pPr lvl="3"/>
            <a:endParaRPr lang="en-GB" sz="2000" b="1" dirty="0">
              <a:solidFill>
                <a:schemeClr val="tx1"/>
              </a:solidFill>
              <a:latin typeface="Calibri" panose="020F0502020204030204" pitchFamily="34" charset="0"/>
              <a:cs typeface="Calibri" panose="020F0502020204030204" pitchFamily="34" charset="0"/>
            </a:endParaRPr>
          </a:p>
          <a:p>
            <a:pPr marL="284163" lvl="0" indent="-284163">
              <a:buFont typeface="+mj-lt"/>
              <a:buAutoNum type="alphaLcParenR"/>
            </a:pPr>
            <a:r>
              <a:rPr lang="en-GB" sz="2000" dirty="0">
                <a:solidFill>
                  <a:schemeClr val="tx1"/>
                </a:solidFill>
                <a:latin typeface="Calibri" panose="020F0502020204030204" pitchFamily="34" charset="0"/>
                <a:cs typeface="Calibri" panose="020F0502020204030204" pitchFamily="34" charset="0"/>
              </a:rPr>
              <a:t>Assessment of status of </a:t>
            </a:r>
            <a:r>
              <a:rPr lang="en-GB" sz="2000" dirty="0" err="1">
                <a:solidFill>
                  <a:schemeClr val="tx1"/>
                </a:solidFill>
                <a:latin typeface="Calibri" panose="020F0502020204030204" pitchFamily="34" charset="0"/>
                <a:cs typeface="Calibri" panose="020F0502020204030204" pitchFamily="34" charset="0"/>
              </a:rPr>
              <a:t>Hydromet</a:t>
            </a:r>
            <a:r>
              <a:rPr lang="en-GB" sz="2000" dirty="0">
                <a:solidFill>
                  <a:schemeClr val="tx1"/>
                </a:solidFill>
                <a:latin typeface="Calibri" panose="020F0502020204030204" pitchFamily="34" charset="0"/>
                <a:cs typeface="Calibri" panose="020F0502020204030204" pitchFamily="34" charset="0"/>
              </a:rPr>
              <a:t> and EWS services;</a:t>
            </a:r>
            <a:endParaRPr lang="en-US" sz="2000" dirty="0">
              <a:solidFill>
                <a:schemeClr val="tx1"/>
              </a:solidFill>
              <a:latin typeface="Calibri" panose="020F0502020204030204" pitchFamily="34" charset="0"/>
              <a:cs typeface="Calibri" panose="020F0502020204030204" pitchFamily="34" charset="0"/>
            </a:endParaRPr>
          </a:p>
          <a:p>
            <a:pPr marL="284163" lvl="0" indent="-284163">
              <a:buFont typeface="+mj-lt"/>
              <a:buAutoNum type="alphaLcParenR"/>
            </a:pPr>
            <a:r>
              <a:rPr lang="en-GB" sz="2000" dirty="0">
                <a:solidFill>
                  <a:schemeClr val="tx1"/>
                </a:solidFill>
                <a:latin typeface="Calibri" panose="020F0502020204030204" pitchFamily="34" charset="0"/>
                <a:cs typeface="Calibri" panose="020F0502020204030204" pitchFamily="34" charset="0"/>
              </a:rPr>
              <a:t>Development of a strategy for strengthening institutional alignment &amp; coordination incl. conceptualization of a regional “cascade”;</a:t>
            </a:r>
          </a:p>
          <a:p>
            <a:pPr marL="284163" lvl="0" indent="-284163">
              <a:buFont typeface="+mj-lt"/>
              <a:buAutoNum type="alphaLcParenR"/>
            </a:pPr>
            <a:r>
              <a:rPr lang="en-GB" sz="2000" dirty="0">
                <a:solidFill>
                  <a:schemeClr val="tx1"/>
                </a:solidFill>
                <a:latin typeface="Calibri" panose="020F0502020204030204" pitchFamily="34" charset="0"/>
                <a:cs typeface="Calibri" panose="020F0502020204030204" pitchFamily="34" charset="0"/>
              </a:rPr>
              <a:t>Develop an appropriate approach to risk informed decision making;</a:t>
            </a:r>
          </a:p>
          <a:p>
            <a:pPr marL="284163" lvl="0" indent="-284163">
              <a:buFont typeface="+mj-lt"/>
              <a:buAutoNum type="alphaLcParenR"/>
            </a:pPr>
            <a:r>
              <a:rPr lang="en-GB" sz="2000" dirty="0">
                <a:solidFill>
                  <a:schemeClr val="tx1"/>
                </a:solidFill>
                <a:latin typeface="Calibri" panose="020F0502020204030204" pitchFamily="34" charset="0"/>
                <a:cs typeface="Calibri" panose="020F0502020204030204" pitchFamily="34" charset="0"/>
              </a:rPr>
              <a:t>Assessment of socio-economic benefits of better </a:t>
            </a:r>
            <a:r>
              <a:rPr lang="en-GB" sz="2000" dirty="0" err="1">
                <a:solidFill>
                  <a:schemeClr val="tx1"/>
                </a:solidFill>
                <a:latin typeface="Calibri" panose="020F0502020204030204" pitchFamily="34" charset="0"/>
                <a:cs typeface="Calibri" panose="020F0502020204030204" pitchFamily="34" charset="0"/>
              </a:rPr>
              <a:t>hydromet</a:t>
            </a:r>
            <a:r>
              <a:rPr lang="en-GB" sz="2000" dirty="0">
                <a:solidFill>
                  <a:schemeClr val="tx1"/>
                </a:solidFill>
                <a:latin typeface="Calibri" panose="020F0502020204030204" pitchFamily="34" charset="0"/>
                <a:cs typeface="Calibri" panose="020F0502020204030204" pitchFamily="34" charset="0"/>
              </a:rPr>
              <a:t> services &amp; EWS for advocacy at high levels; and</a:t>
            </a:r>
          </a:p>
          <a:p>
            <a:pPr marL="284163" lvl="0" indent="-284163">
              <a:buFont typeface="+mj-lt"/>
              <a:buAutoNum type="alphaLcParenR"/>
            </a:pPr>
            <a:r>
              <a:rPr lang="en-GB" sz="2000" dirty="0">
                <a:solidFill>
                  <a:schemeClr val="tx1"/>
                </a:solidFill>
                <a:latin typeface="Calibri" panose="020F0502020204030204" pitchFamily="34" charset="0"/>
                <a:cs typeface="Calibri" panose="020F0502020204030204" pitchFamily="34" charset="0"/>
              </a:rPr>
              <a:t>Identification of priority investment needs and development of investment proposals for leveraging further funding.</a:t>
            </a:r>
            <a:endParaRPr lang="en-US" sz="2000" dirty="0">
              <a:solidFill>
                <a:schemeClr val="tx1"/>
              </a:solidFill>
              <a:latin typeface="Calibri" panose="020F0502020204030204" pitchFamily="34" charset="0"/>
              <a:cs typeface="Calibri" panose="020F0502020204030204" pitchFamily="34" charset="0"/>
            </a:endParaRPr>
          </a:p>
          <a:p>
            <a:pPr lvl="3"/>
            <a:r>
              <a:rPr lang="en-GB" sz="2000" b="1" dirty="0">
                <a:solidFill>
                  <a:schemeClr val="tx1"/>
                </a:solidFill>
                <a:latin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3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6" name="Picture 5"/>
          <p:cNvPicPr>
            <a:picLocks noChangeAspect="1"/>
          </p:cNvPicPr>
          <p:nvPr/>
        </p:nvPicPr>
        <p:blipFill rotWithShape="1">
          <a:blip r:embed="rId3"/>
          <a:srcRect b="3800"/>
          <a:stretch/>
        </p:blipFill>
        <p:spPr>
          <a:xfrm>
            <a:off x="7095003" y="151638"/>
            <a:ext cx="1733835" cy="1185848"/>
          </a:xfrm>
          <a:prstGeom prst="rect">
            <a:avLst/>
          </a:prstGeom>
        </p:spPr>
      </p:pic>
      <p:pic>
        <p:nvPicPr>
          <p:cNvPr id="7" name="Picture 6"/>
          <p:cNvPicPr>
            <a:picLocks noChangeAspect="1"/>
          </p:cNvPicPr>
          <p:nvPr/>
        </p:nvPicPr>
        <p:blipFill>
          <a:blip r:embed="rId4"/>
          <a:stretch>
            <a:fillRect/>
          </a:stretch>
        </p:blipFill>
        <p:spPr>
          <a:xfrm>
            <a:off x="193376" y="151638"/>
            <a:ext cx="6638292" cy="1368956"/>
          </a:xfrm>
          <a:prstGeom prst="rect">
            <a:avLst/>
          </a:prstGeom>
        </p:spPr>
      </p:pic>
      <p:sp>
        <p:nvSpPr>
          <p:cNvPr id="4" name="Rectangle: Rounded Corners 3"/>
          <p:cNvSpPr/>
          <p:nvPr/>
        </p:nvSpPr>
        <p:spPr>
          <a:xfrm>
            <a:off x="606492" y="1445949"/>
            <a:ext cx="8349388" cy="508574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Calibri" panose="020F0502020204030204" pitchFamily="34" charset="0"/>
                <a:cs typeface="Calibri" panose="020F0502020204030204" pitchFamily="34" charset="0"/>
              </a:rPr>
              <a:t>Component 2</a:t>
            </a:r>
          </a:p>
          <a:p>
            <a:pPr>
              <a:spcAft>
                <a:spcPts val="600"/>
              </a:spcAft>
            </a:pPr>
            <a:r>
              <a:rPr lang="en-GB" sz="2000" b="1" dirty="0">
                <a:solidFill>
                  <a:srgbClr val="0070C0"/>
                </a:solidFill>
                <a:latin typeface="Calibri" panose="020F0502020204030204" pitchFamily="34" charset="0"/>
                <a:cs typeface="Calibri" panose="020F0502020204030204" pitchFamily="34" charset="0"/>
              </a:rPr>
              <a:t>Institutional Strengthening and streamlining of early warning and </a:t>
            </a:r>
            <a:r>
              <a:rPr lang="en-GB" sz="2000" b="1" dirty="0" err="1">
                <a:solidFill>
                  <a:srgbClr val="0070C0"/>
                </a:solidFill>
                <a:latin typeface="Calibri" panose="020F0502020204030204" pitchFamily="34" charset="0"/>
                <a:cs typeface="Calibri" panose="020F0502020204030204" pitchFamily="34" charset="0"/>
              </a:rPr>
              <a:t>hydromet</a:t>
            </a:r>
            <a:r>
              <a:rPr lang="en-GB" sz="2000" b="1" dirty="0">
                <a:solidFill>
                  <a:srgbClr val="0070C0"/>
                </a:solidFill>
                <a:latin typeface="Calibri" panose="020F0502020204030204" pitchFamily="34" charset="0"/>
                <a:cs typeface="Calibri" panose="020F0502020204030204" pitchFamily="34" charset="0"/>
              </a:rPr>
              <a:t> services </a:t>
            </a:r>
          </a:p>
          <a:p>
            <a:r>
              <a:rPr lang="en-GB" sz="2000" b="1" dirty="0">
                <a:solidFill>
                  <a:schemeClr val="tx1"/>
                </a:solidFill>
                <a:latin typeface="Calibri" panose="020F0502020204030204" pitchFamily="34" charset="0"/>
                <a:cs typeface="Calibri" panose="020F0502020204030204" pitchFamily="34" charset="0"/>
              </a:rPr>
              <a:t> </a:t>
            </a:r>
            <a:r>
              <a:rPr lang="en-GB" sz="2000" dirty="0">
                <a:solidFill>
                  <a:schemeClr val="tx1"/>
                </a:solidFill>
                <a:latin typeface="Calibri" panose="020F0502020204030204" pitchFamily="34" charset="0"/>
                <a:cs typeface="Calibri" panose="020F0502020204030204" pitchFamily="34" charset="0"/>
              </a:rPr>
              <a:t>Capacity building and training activities focusing on further strengthening of a WMO cascading forecasting system, flash flood guidance, etc. </a:t>
            </a:r>
          </a:p>
          <a:p>
            <a:pPr marL="228600" indent="-228600">
              <a:buFont typeface="+mj-lt"/>
              <a:buAutoNum type="alphaLcParenR"/>
            </a:pPr>
            <a:r>
              <a:rPr lang="en-GB" sz="2000" dirty="0">
                <a:solidFill>
                  <a:schemeClr val="tx1"/>
                </a:solidFill>
                <a:latin typeface="Calibri" panose="020F0502020204030204" pitchFamily="34" charset="0"/>
                <a:cs typeface="Calibri" panose="020F0502020204030204" pitchFamily="34" charset="0"/>
              </a:rPr>
              <a:t>Institutional strengthening at regional and national level to support a clear definition of roles and responsibilities;</a:t>
            </a:r>
            <a:endParaRPr lang="en-US" sz="2000" dirty="0">
              <a:solidFill>
                <a:schemeClr val="tx1"/>
              </a:solidFill>
              <a:latin typeface="Calibri" panose="020F0502020204030204" pitchFamily="34" charset="0"/>
              <a:cs typeface="Calibri" panose="020F0502020204030204" pitchFamily="34" charset="0"/>
            </a:endParaRPr>
          </a:p>
          <a:p>
            <a:pPr marL="228600" lvl="0" indent="-228600">
              <a:buFont typeface="+mj-lt"/>
              <a:buAutoNum type="alphaLcParenR"/>
            </a:pPr>
            <a:r>
              <a:rPr lang="en-GB" sz="2000" dirty="0">
                <a:solidFill>
                  <a:schemeClr val="tx1"/>
                </a:solidFill>
                <a:latin typeface="Calibri" panose="020F0502020204030204" pitchFamily="34" charset="0"/>
                <a:cs typeface="Calibri" panose="020F0502020204030204" pitchFamily="34" charset="0"/>
              </a:rPr>
              <a:t>Strengthening </a:t>
            </a:r>
            <a:r>
              <a:rPr lang="en-GB" sz="2000" dirty="0" err="1">
                <a:solidFill>
                  <a:schemeClr val="tx1"/>
                </a:solidFill>
                <a:latin typeface="Calibri" panose="020F0502020204030204" pitchFamily="34" charset="0"/>
                <a:cs typeface="Calibri" panose="020F0502020204030204" pitchFamily="34" charset="0"/>
              </a:rPr>
              <a:t>hydromet</a:t>
            </a:r>
            <a:r>
              <a:rPr lang="en-GB" sz="2000" dirty="0">
                <a:solidFill>
                  <a:schemeClr val="tx1"/>
                </a:solidFill>
                <a:latin typeface="Calibri" panose="020F0502020204030204" pitchFamily="34" charset="0"/>
                <a:cs typeface="Calibri" panose="020F0502020204030204" pitchFamily="34" charset="0"/>
              </a:rPr>
              <a:t> observation, data management systems and weather, climate and flood forecasting; </a:t>
            </a:r>
            <a:endParaRPr lang="en-US" sz="2000" dirty="0">
              <a:solidFill>
                <a:schemeClr val="tx1"/>
              </a:solidFill>
              <a:latin typeface="Calibri" panose="020F0502020204030204" pitchFamily="34" charset="0"/>
              <a:cs typeface="Calibri" panose="020F0502020204030204" pitchFamily="34" charset="0"/>
            </a:endParaRPr>
          </a:p>
          <a:p>
            <a:pPr marL="228600" indent="-228600">
              <a:buFont typeface="+mj-lt"/>
              <a:buAutoNum type="alphaLcParenR"/>
            </a:pPr>
            <a:r>
              <a:rPr lang="en-GB" sz="2000" dirty="0">
                <a:solidFill>
                  <a:schemeClr val="tx1"/>
                </a:solidFill>
                <a:latin typeface="Calibri" panose="020F0502020204030204" pitchFamily="34" charset="0"/>
                <a:cs typeface="Calibri" panose="020F0502020204030204" pitchFamily="34" charset="0"/>
              </a:rPr>
              <a:t>Improve utilization of Doppler radar info;</a:t>
            </a:r>
            <a:endParaRPr lang="en-US" sz="2000" dirty="0">
              <a:solidFill>
                <a:schemeClr val="tx1"/>
              </a:solidFill>
              <a:latin typeface="Calibri" panose="020F0502020204030204" pitchFamily="34" charset="0"/>
              <a:cs typeface="Calibri" panose="020F0502020204030204" pitchFamily="34" charset="0"/>
            </a:endParaRPr>
          </a:p>
          <a:p>
            <a:pPr marL="228600" lvl="0" indent="-228600">
              <a:buFont typeface="+mj-lt"/>
              <a:buAutoNum type="alphaLcParenR"/>
            </a:pPr>
            <a:r>
              <a:rPr lang="en-GB" sz="2000" dirty="0">
                <a:solidFill>
                  <a:schemeClr val="tx1"/>
                </a:solidFill>
                <a:latin typeface="Calibri" panose="020F0502020204030204" pitchFamily="34" charset="0"/>
                <a:cs typeface="Calibri" panose="020F0502020204030204" pitchFamily="34" charset="0"/>
              </a:rPr>
              <a:t>Introduction of Multi-hazard EWS and Impact-based forecasting; </a:t>
            </a:r>
            <a:endParaRPr lang="en-US" sz="2000" dirty="0">
              <a:solidFill>
                <a:schemeClr val="tx1"/>
              </a:solidFill>
              <a:latin typeface="Calibri" panose="020F0502020204030204" pitchFamily="34" charset="0"/>
              <a:cs typeface="Calibri" panose="020F0502020204030204" pitchFamily="34" charset="0"/>
            </a:endParaRPr>
          </a:p>
          <a:p>
            <a:pPr marL="228600" lvl="0" indent="-228600">
              <a:buFont typeface="+mj-lt"/>
              <a:buAutoNum type="alphaLcParenR"/>
            </a:pPr>
            <a:r>
              <a:rPr lang="fr-FR" sz="2000" dirty="0" err="1">
                <a:solidFill>
                  <a:schemeClr val="tx1"/>
                </a:solidFill>
                <a:latin typeface="Calibri" panose="020F0502020204030204" pitchFamily="34" charset="0"/>
                <a:cs typeface="Calibri" panose="020F0502020204030204" pitchFamily="34" charset="0"/>
              </a:rPr>
              <a:t>Awareness</a:t>
            </a:r>
            <a:r>
              <a:rPr lang="fr-FR" sz="2000" dirty="0">
                <a:solidFill>
                  <a:schemeClr val="tx1"/>
                </a:solidFill>
                <a:latin typeface="Calibri" panose="020F0502020204030204" pitchFamily="34" charset="0"/>
                <a:cs typeface="Calibri" panose="020F0502020204030204" pitchFamily="34" charset="0"/>
              </a:rPr>
              <a:t> </a:t>
            </a:r>
            <a:r>
              <a:rPr lang="fr-FR" sz="2000" dirty="0" err="1">
                <a:solidFill>
                  <a:schemeClr val="tx1"/>
                </a:solidFill>
                <a:latin typeface="Calibri" panose="020F0502020204030204" pitchFamily="34" charset="0"/>
                <a:cs typeface="Calibri" panose="020F0502020204030204" pitchFamily="34" charset="0"/>
              </a:rPr>
              <a:t>raising</a:t>
            </a:r>
            <a:r>
              <a:rPr lang="fr-FR" sz="2000" dirty="0">
                <a:solidFill>
                  <a:schemeClr val="tx1"/>
                </a:solidFill>
                <a:latin typeface="Calibri" panose="020F0502020204030204" pitchFamily="34" charset="0"/>
                <a:cs typeface="Calibri" panose="020F0502020204030204" pitchFamily="34" charset="0"/>
              </a:rPr>
              <a:t> </a:t>
            </a:r>
            <a:r>
              <a:rPr lang="fr-FR" sz="2000" dirty="0" err="1">
                <a:solidFill>
                  <a:schemeClr val="tx1"/>
                </a:solidFill>
                <a:latin typeface="Calibri" panose="020F0502020204030204" pitchFamily="34" charset="0"/>
                <a:cs typeface="Calibri" panose="020F0502020204030204" pitchFamily="34" charset="0"/>
              </a:rPr>
              <a:t>with</a:t>
            </a:r>
            <a:r>
              <a:rPr lang="fr-FR" sz="2000" dirty="0">
                <a:solidFill>
                  <a:schemeClr val="tx1"/>
                </a:solidFill>
                <a:latin typeface="Calibri" panose="020F0502020204030204" pitchFamily="34" charset="0"/>
                <a:cs typeface="Calibri" panose="020F0502020204030204" pitchFamily="34" charset="0"/>
              </a:rPr>
              <a:t> multiple </a:t>
            </a:r>
            <a:r>
              <a:rPr lang="fr-FR" sz="2000" dirty="0" err="1">
                <a:solidFill>
                  <a:schemeClr val="tx1"/>
                </a:solidFill>
                <a:latin typeface="Calibri" panose="020F0502020204030204" pitchFamily="34" charset="0"/>
                <a:cs typeface="Calibri" panose="020F0502020204030204" pitchFamily="34" charset="0"/>
              </a:rPr>
              <a:t>actors</a:t>
            </a:r>
            <a:r>
              <a:rPr lang="fr-FR" sz="2000" dirty="0">
                <a:solidFill>
                  <a:schemeClr val="tx1"/>
                </a:solidFill>
                <a:latin typeface="Calibri" panose="020F0502020204030204" pitchFamily="34" charset="0"/>
                <a:cs typeface="Calibri" panose="020F0502020204030204" pitchFamily="34" charset="0"/>
              </a:rPr>
              <a:t> on </a:t>
            </a:r>
            <a:r>
              <a:rPr lang="fr-FR" sz="2000" dirty="0" err="1">
                <a:solidFill>
                  <a:schemeClr val="tx1"/>
                </a:solidFill>
                <a:latin typeface="Calibri" panose="020F0502020204030204" pitchFamily="34" charset="0"/>
                <a:cs typeface="Calibri" panose="020F0502020204030204" pitchFamily="34" charset="0"/>
              </a:rPr>
              <a:t>early</a:t>
            </a:r>
            <a:r>
              <a:rPr lang="fr-FR" sz="2000" dirty="0">
                <a:solidFill>
                  <a:schemeClr val="tx1"/>
                </a:solidFill>
                <a:latin typeface="Calibri" panose="020F0502020204030204" pitchFamily="34" charset="0"/>
                <a:cs typeface="Calibri" panose="020F0502020204030204" pitchFamily="34" charset="0"/>
              </a:rPr>
              <a:t> warning as </a:t>
            </a:r>
            <a:r>
              <a:rPr lang="fr-FR" sz="2000" dirty="0" err="1">
                <a:solidFill>
                  <a:schemeClr val="tx1"/>
                </a:solidFill>
                <a:latin typeface="Calibri" panose="020F0502020204030204" pitchFamily="34" charset="0"/>
                <a:cs typeface="Calibri" panose="020F0502020204030204" pitchFamily="34" charset="0"/>
              </a:rPr>
              <a:t>integrated</a:t>
            </a:r>
            <a:r>
              <a:rPr lang="fr-FR" sz="2000" dirty="0">
                <a:solidFill>
                  <a:schemeClr val="tx1"/>
                </a:solidFill>
                <a:latin typeface="Calibri" panose="020F0502020204030204" pitchFamily="34" charset="0"/>
                <a:cs typeface="Calibri" panose="020F0502020204030204" pitchFamily="34" charset="0"/>
              </a:rPr>
              <a:t> </a:t>
            </a:r>
            <a:r>
              <a:rPr lang="fr-FR" sz="2000" dirty="0" err="1">
                <a:solidFill>
                  <a:schemeClr val="tx1"/>
                </a:solidFill>
                <a:latin typeface="Calibri" panose="020F0502020204030204" pitchFamily="34" charset="0"/>
                <a:cs typeface="Calibri" panose="020F0502020204030204" pitchFamily="34" charset="0"/>
              </a:rPr>
              <a:t>element</a:t>
            </a:r>
            <a:r>
              <a:rPr lang="fr-FR" sz="2000" dirty="0">
                <a:solidFill>
                  <a:schemeClr val="tx1"/>
                </a:solidFill>
                <a:latin typeface="Calibri" panose="020F0502020204030204" pitchFamily="34" charset="0"/>
                <a:cs typeface="Calibri" panose="020F0502020204030204" pitchFamily="34" charset="0"/>
              </a:rPr>
              <a:t> of </a:t>
            </a:r>
            <a:r>
              <a:rPr lang="fr-FR" sz="2000" dirty="0" err="1">
                <a:solidFill>
                  <a:schemeClr val="tx1"/>
                </a:solidFill>
                <a:latin typeface="Calibri" panose="020F0502020204030204" pitchFamily="34" charset="0"/>
                <a:cs typeface="Calibri" panose="020F0502020204030204" pitchFamily="34" charset="0"/>
              </a:rPr>
              <a:t>disaster</a:t>
            </a:r>
            <a:r>
              <a:rPr lang="fr-FR" sz="2000" dirty="0">
                <a:solidFill>
                  <a:schemeClr val="tx1"/>
                </a:solidFill>
                <a:latin typeface="Calibri" panose="020F0502020204030204" pitchFamily="34" charset="0"/>
                <a:cs typeface="Calibri" panose="020F0502020204030204" pitchFamily="34" charset="0"/>
              </a:rPr>
              <a:t> </a:t>
            </a:r>
            <a:r>
              <a:rPr lang="fr-FR" sz="2000" dirty="0" err="1">
                <a:solidFill>
                  <a:schemeClr val="tx1"/>
                </a:solidFill>
                <a:latin typeface="Calibri" panose="020F0502020204030204" pitchFamily="34" charset="0"/>
                <a:cs typeface="Calibri" panose="020F0502020204030204" pitchFamily="34" charset="0"/>
              </a:rPr>
              <a:t>risk</a:t>
            </a:r>
            <a:r>
              <a:rPr lang="fr-FR" sz="2000" dirty="0">
                <a:solidFill>
                  <a:schemeClr val="tx1"/>
                </a:solidFill>
                <a:latin typeface="Calibri" panose="020F0502020204030204" pitchFamily="34" charset="0"/>
                <a:cs typeface="Calibri" panose="020F0502020204030204" pitchFamily="34" charset="0"/>
              </a:rPr>
              <a:t> management; </a:t>
            </a:r>
            <a:r>
              <a:rPr lang="en-GB" sz="2000" dirty="0">
                <a:solidFill>
                  <a:schemeClr val="tx1"/>
                </a:solidFill>
                <a:latin typeface="Calibri" panose="020F0502020204030204" pitchFamily="34" charset="0"/>
                <a:cs typeface="Calibri" panose="020F0502020204030204" pitchFamily="34" charset="0"/>
              </a:rPr>
              <a:t>and</a:t>
            </a:r>
            <a:endParaRPr lang="en-US" sz="2000" dirty="0">
              <a:solidFill>
                <a:schemeClr val="tx1"/>
              </a:solidFill>
              <a:latin typeface="Calibri" panose="020F0502020204030204" pitchFamily="34" charset="0"/>
              <a:cs typeface="Calibri" panose="020F0502020204030204" pitchFamily="34" charset="0"/>
            </a:endParaRPr>
          </a:p>
          <a:p>
            <a:pPr marL="228600" lvl="0" indent="-228600">
              <a:buFont typeface="+mj-lt"/>
              <a:buAutoNum type="alphaLcParenR"/>
            </a:pPr>
            <a:r>
              <a:rPr lang="en-GB" sz="2000" dirty="0">
                <a:solidFill>
                  <a:schemeClr val="tx1"/>
                </a:solidFill>
                <a:latin typeface="Calibri" panose="020F0502020204030204" pitchFamily="34" charset="0"/>
                <a:cs typeface="Calibri" panose="020F0502020204030204" pitchFamily="34" charset="0"/>
              </a:rPr>
              <a:t>Awareness raising and capacity building for priority sector users. </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76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6" name="Picture 5"/>
          <p:cNvPicPr>
            <a:picLocks noChangeAspect="1"/>
          </p:cNvPicPr>
          <p:nvPr/>
        </p:nvPicPr>
        <p:blipFill rotWithShape="1">
          <a:blip r:embed="rId3"/>
          <a:srcRect b="3800"/>
          <a:stretch/>
        </p:blipFill>
        <p:spPr>
          <a:xfrm>
            <a:off x="7095003" y="151638"/>
            <a:ext cx="1733835" cy="1185848"/>
          </a:xfrm>
          <a:prstGeom prst="rect">
            <a:avLst/>
          </a:prstGeom>
        </p:spPr>
      </p:pic>
      <p:pic>
        <p:nvPicPr>
          <p:cNvPr id="7" name="Picture 6"/>
          <p:cNvPicPr>
            <a:picLocks noChangeAspect="1"/>
          </p:cNvPicPr>
          <p:nvPr/>
        </p:nvPicPr>
        <p:blipFill>
          <a:blip r:embed="rId4"/>
          <a:stretch>
            <a:fillRect/>
          </a:stretch>
        </p:blipFill>
        <p:spPr>
          <a:xfrm>
            <a:off x="193376" y="151638"/>
            <a:ext cx="6638292" cy="1368956"/>
          </a:xfrm>
          <a:prstGeom prst="rect">
            <a:avLst/>
          </a:prstGeom>
        </p:spPr>
      </p:pic>
      <p:sp>
        <p:nvSpPr>
          <p:cNvPr id="5" name="Rectangle: Rounded Corners 4"/>
          <p:cNvSpPr/>
          <p:nvPr/>
        </p:nvSpPr>
        <p:spPr>
          <a:xfrm>
            <a:off x="531002" y="1847462"/>
            <a:ext cx="8183789" cy="4394718"/>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Calibri" panose="020F0502020204030204" pitchFamily="34" charset="0"/>
                <a:cs typeface="Calibri" panose="020F0502020204030204" pitchFamily="34" charset="0"/>
              </a:rPr>
              <a:t>Component 3</a:t>
            </a:r>
          </a:p>
          <a:p>
            <a:r>
              <a:rPr lang="en-GB" sz="2200" b="1" dirty="0">
                <a:solidFill>
                  <a:srgbClr val="0070C0"/>
                </a:solidFill>
                <a:latin typeface="Calibri" panose="020F0502020204030204" pitchFamily="34" charset="0"/>
                <a:cs typeface="Calibri" panose="020F0502020204030204" pitchFamily="34" charset="0"/>
              </a:rPr>
              <a:t>Support for piloting high priority national activities including impact-based forecasting</a:t>
            </a:r>
            <a:endParaRPr lang="en-US" sz="2200" b="1" dirty="0">
              <a:solidFill>
                <a:srgbClr val="0070C0"/>
              </a:solidFill>
              <a:latin typeface="Calibri" panose="020F0502020204030204" pitchFamily="34" charset="0"/>
              <a:cs typeface="Calibri" panose="020F0502020204030204" pitchFamily="34" charset="0"/>
            </a:endParaRPr>
          </a:p>
          <a:p>
            <a:r>
              <a:rPr lang="en-GB" sz="2200" dirty="0">
                <a:solidFill>
                  <a:schemeClr val="tx1"/>
                </a:solidFill>
                <a:latin typeface="Calibri" panose="020F0502020204030204" pitchFamily="34" charset="0"/>
                <a:cs typeface="Calibri" panose="020F0502020204030204" pitchFamily="34" charset="0"/>
              </a:rPr>
              <a:t> </a:t>
            </a:r>
            <a:endParaRPr lang="en-US" sz="2200" dirty="0">
              <a:solidFill>
                <a:schemeClr val="tx1"/>
              </a:solidFill>
              <a:latin typeface="Calibri" panose="020F0502020204030204" pitchFamily="34" charset="0"/>
              <a:cs typeface="Calibri" panose="020F0502020204030204" pitchFamily="34" charset="0"/>
            </a:endParaRPr>
          </a:p>
          <a:p>
            <a:r>
              <a:rPr lang="en-GB" sz="2200" dirty="0">
                <a:solidFill>
                  <a:schemeClr val="tx1"/>
                </a:solidFill>
                <a:latin typeface="Calibri" panose="020F0502020204030204" pitchFamily="34" charset="0"/>
                <a:cs typeface="Calibri" panose="020F0502020204030204" pitchFamily="34" charset="0"/>
              </a:rPr>
              <a:t>This component will support piloting and implementation of high priority activities on the national level. The specific scope will be discussed with the regional organizations and potential beneficiary countries which would be also guided by the process of developing regional strategy and investment plan to be undertaken in the activity. </a:t>
            </a:r>
            <a:endParaRPr lang="en-US"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3073507"/>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rgbClr val="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139</Words>
  <Application>Microsoft Office PowerPoint</Application>
  <PresentationFormat>On-screen Show (4:3)</PresentationFormat>
  <Paragraphs>42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2014 WB Treasury Slide Deck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Tsirkunov</dc:creator>
  <cp:lastModifiedBy>Catherine Thompson</cp:lastModifiedBy>
  <cp:revision>17</cp:revision>
  <dcterms:modified xsi:type="dcterms:W3CDTF">2018-03-16T10:20:40Z</dcterms:modified>
</cp:coreProperties>
</file>