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53" r:id="rId1"/>
    <p:sldMasterId id="2147483654" r:id="rId2"/>
  </p:sldMasterIdLst>
  <p:notesMasterIdLst>
    <p:notesMasterId r:id="rId10"/>
  </p:notesMasterIdLst>
  <p:sldIdLst>
    <p:sldId id="256" r:id="rId3"/>
    <p:sldId id="304" r:id="rId4"/>
    <p:sldId id="271" r:id="rId5"/>
    <p:sldId id="320" r:id="rId6"/>
    <p:sldId id="321" r:id="rId7"/>
    <p:sldId id="326" r:id="rId8"/>
    <p:sldId id="315" r:id="rId9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133C250-54AE-4EED-926A-4DDF0246EA0F}">
  <a:tblStyle styleId="{3133C250-54AE-4EED-926A-4DDF0246EA0F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15" autoAdjust="0"/>
    <p:restoredTop sz="94660"/>
  </p:normalViewPr>
  <p:slideViewPr>
    <p:cSldViewPr>
      <p:cViewPr>
        <p:scale>
          <a:sx n="80" d="100"/>
          <a:sy n="80" d="100"/>
        </p:scale>
        <p:origin x="-2532" y="-1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r" sz="12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fr" sz="12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037189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b="1" dirty="0" smtClean="0"/>
              <a:t>CREWS resources will contribute to improvement of  Government of Niger’s early warning services by: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Enhancing food security early warning system 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Establishing a flood and extreme weather warnings (mostly in urban areas and along major Niger and </a:t>
            </a:r>
            <a:r>
              <a:rPr lang="en-US" b="1" dirty="0" err="1" smtClean="0"/>
              <a:t>Komadougou</a:t>
            </a:r>
            <a:r>
              <a:rPr lang="en-US" b="1" dirty="0" smtClean="0"/>
              <a:t> Rivers)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647" y="274587"/>
            <a:ext cx="8228706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647" y="1600649"/>
            <a:ext cx="8228706" cy="4525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63" marR="0" lvl="2" indent="909637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284908" y="803670"/>
            <a:ext cx="7335297" cy="0"/>
          </a:xfrm>
          <a:prstGeom prst="straightConnector1">
            <a:avLst/>
          </a:prstGeom>
          <a:solidFill>
            <a:srgbClr val="FFFFFF"/>
          </a:solidFill>
          <a:ln w="57150" cap="flat" cmpd="sng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8" name="Shape 18" descr="cid:2__=4EBBF7D9DFDAE9338f9e@wb.ad.worldbank.or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75419" y="6027737"/>
            <a:ext cx="1866387" cy="486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71BE1-470C-458D-9E73-692BC91F1230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AC280-BEBB-4101-B634-F95F413A3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40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B59F1-8FDB-4ADB-8D74-0A98C9198F6D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7914-76CF-4C03-A7AA-CEF6AB833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216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3930E-94FC-4F52-AA45-F56CC740B8A2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603A-B9D5-414C-BCC9-ABD5FC58F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945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6CA28-AB9E-439F-BF25-F86F1785941C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28B97-AE67-4D0D-98D2-53A817505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423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F1E56-938E-4354-BB17-6B6DD3904306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EDB6-5994-49A2-A37A-8C185A7AC2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324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E3D7-B343-4F19-AA7C-3B313F63B26E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89DD-490B-40B5-83F3-5CAEF20AC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199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936A-1985-4237-9E76-F7B123D1885A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704-F9BE-4DEF-A29B-70C269AEE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94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ight Blue 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0"/>
            <a:ext cx="9144000" cy="4479924"/>
          </a:xfrm>
          <a:prstGeom prst="rect">
            <a:avLst/>
          </a:prstGeom>
          <a:solidFill>
            <a:srgbClr val="139AF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15888" marR="0" lvl="0" indent="-11588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1300" b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0" y="4311650"/>
            <a:ext cx="9144000" cy="17621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15888" marR="0" lvl="0" indent="-11588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1300" b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8000" y="4699000"/>
            <a:ext cx="5059362" cy="105568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512623" y="1189788"/>
            <a:ext cx="6971805" cy="18221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525171" y="3000005"/>
            <a:ext cx="6959256" cy="8758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63" marR="0" lvl="2" indent="909637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5682073" y="4699001"/>
            <a:ext cx="2821169" cy="1393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42900" marR="0" lvl="0" indent="-34290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63" marR="0" lvl="2" indent="909637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5942012" y="6107112"/>
            <a:ext cx="2551111" cy="306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 Title Slid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4311650"/>
            <a:ext cx="9144000" cy="1762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15888" marR="0" lvl="0" indent="-11588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1300" b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512623" y="1189788"/>
            <a:ext cx="6971805" cy="18221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525171" y="3000005"/>
            <a:ext cx="6959256" cy="8758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63" marR="0" lvl="2" indent="909637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5682073" y="4699001"/>
            <a:ext cx="2821169" cy="1393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42900" marR="0" lvl="0" indent="-34290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63" marR="0" lvl="2" indent="909637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5942012" y="6107112"/>
            <a:ext cx="2551111" cy="306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ark Blue 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10800000" flipH="1">
            <a:off x="0" y="0"/>
            <a:ext cx="9144000" cy="44799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15888" marR="0" lvl="0" indent="-11588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1300" b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396004" y="1189788"/>
            <a:ext cx="7039469" cy="18221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408675" y="3000005"/>
            <a:ext cx="7026798" cy="1211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63" marR="0" lvl="2" indent="909637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5672667" y="4699001"/>
            <a:ext cx="2762807" cy="14030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42900" marR="0" lvl="0" indent="-34290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63" marR="0" lvl="2" indent="909637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36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5716587" y="6116637"/>
            <a:ext cx="2719386" cy="306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55CFB-FEC3-40EF-9D88-9CC2CC9A497E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CB9E6-1840-41FC-85CE-1A0ED58BD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09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695C-6F5B-4FA2-B0FE-0DB7BB1DF082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5D5E9-1A92-4FFA-A3F0-918CAA0109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23528" y="174611"/>
            <a:ext cx="8424936" cy="1063777"/>
            <a:chOff x="323528" y="116632"/>
            <a:chExt cx="8424936" cy="1063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116632"/>
              <a:ext cx="2306393" cy="1063777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187624" y="764704"/>
              <a:ext cx="7560840" cy="72008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6000">
                  <a:schemeClr val="accent4"/>
                </a:gs>
                <a:gs pos="57059">
                  <a:srgbClr val="CC0000"/>
                </a:gs>
                <a:gs pos="89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238500"/>
              <a:ext cx="1388713" cy="4680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907" y="238500"/>
              <a:ext cx="1333333" cy="4680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6" t="20796" r="47127" b="27358"/>
            <a:stretch/>
          </p:blipFill>
          <p:spPr>
            <a:xfrm>
              <a:off x="6781674" y="238500"/>
              <a:ext cx="1966790" cy="46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240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8342-7194-4A88-84F8-6DF8CBBBED55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470A-1376-4694-88DE-3C39F9ECE2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46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A82D4-32C4-4B69-9E7A-9FB4251537E9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41D31-6F7B-4389-A2FB-2C9F13D010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22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33E44-C5BE-4E51-822F-C17EFC0D61D0}" type="datetimeFigureOut">
              <a:rPr lang="en-US" altLang="en-US"/>
              <a:pPr>
                <a:defRPr/>
              </a:pPr>
              <a:t>14/11/2017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A4A5-2755-4454-B096-0B04371CB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10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871537"/>
            <a:ext cx="7772400" cy="563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014C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360"/>
              </a:spcBef>
              <a:spcAft>
                <a:spcPts val="0"/>
              </a:spcAft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63" marR="0" lvl="2" indent="909637" algn="l" rtl="0">
              <a:spcBef>
                <a:spcPts val="360"/>
              </a:spcBef>
              <a:spcAft>
                <a:spcPts val="0"/>
              </a:spcAft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360"/>
              </a:spcBef>
              <a:spcAft>
                <a:spcPts val="0"/>
              </a:spcAft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360"/>
              </a:spcBef>
              <a:spcAft>
                <a:spcPts val="0"/>
              </a:spcAft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00783C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2847975" y="6356350"/>
            <a:ext cx="5600699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84212" y="632936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1BEB1E-A722-43F4-BAD4-C3E710D55C6D}" type="datetimeFigureOut">
              <a:rPr lang="en-US" altLang="en-US" kern="120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14/11/2017</a:t>
            </a:fld>
            <a:endParaRPr lang="en-US" altLang="en-US" kern="1200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kern="1200">
              <a:ea typeface="MS PGothic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874CFC-D4D0-4724-89CE-DEFDDD8DC9CF}" type="slidenum">
              <a:rPr lang="en-US" altLang="en-US" kern="120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kern="120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16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3706750" y="5883475"/>
            <a:ext cx="5246100" cy="61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fr" b="1" dirty="0" smtClean="0">
                <a:latin typeface="Calibri"/>
                <a:ea typeface="Calibri"/>
                <a:cs typeface="Calibri"/>
                <a:sym typeface="Calibri"/>
              </a:rPr>
              <a:t>CREWS </a:t>
            </a:r>
            <a:r>
              <a:rPr lang="fr" b="1" dirty="0">
                <a:latin typeface="Calibri"/>
                <a:ea typeface="Calibri"/>
                <a:cs typeface="Calibri"/>
                <a:sym typeface="Calibri"/>
              </a:rPr>
              <a:t>STEERING COMMITTEE</a:t>
            </a:r>
          </a:p>
          <a:p>
            <a:pPr lvl="0" algn="r">
              <a:spcBef>
                <a:spcPts val="0"/>
              </a:spcBef>
              <a:buNone/>
            </a:pPr>
            <a:r>
              <a:rPr lang="fr" b="1" dirty="0" smtClean="0">
                <a:latin typeface="Calibri"/>
                <a:ea typeface="Calibri"/>
                <a:cs typeface="Calibri"/>
                <a:sym typeface="Calibri"/>
              </a:rPr>
              <a:t>7 November 2017</a:t>
            </a:r>
          </a:p>
          <a:p>
            <a:pPr lvl="0" algn="r">
              <a:spcBef>
                <a:spcPts val="0"/>
              </a:spcBef>
              <a:buNone/>
            </a:pPr>
            <a:r>
              <a:rPr lang="fr" b="1" dirty="0" smtClean="0">
                <a:latin typeface="Calibri"/>
                <a:ea typeface="Calibri"/>
                <a:cs typeface="Calibri"/>
                <a:sym typeface="Calibri"/>
              </a:rPr>
              <a:t>World Meteorological Organization</a:t>
            </a:r>
            <a:endParaRPr lang="fr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323528" y="1844824"/>
            <a:ext cx="8568952" cy="37444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" sz="3600" b="1" dirty="0" smtClean="0">
                <a:latin typeface="Calibri"/>
                <a:ea typeface="Calibri"/>
                <a:cs typeface="Calibri"/>
                <a:sym typeface="Calibri"/>
              </a:rPr>
              <a:t>Strengthening Hydro-Meteorological and Early Warning Systems in the Pacific (CREWS Pacific)</a:t>
            </a:r>
          </a:p>
          <a:p>
            <a:pPr lvl="0" algn="ctr">
              <a:spcBef>
                <a:spcPts val="0"/>
              </a:spcBef>
              <a:buNone/>
            </a:pPr>
            <a:endParaRPr lang="fr" sz="3600" b="1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fr" sz="3600" b="1" dirty="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fr" sz="3600" b="1" dirty="0" smtClean="0">
                <a:latin typeface="Calibri"/>
                <a:ea typeface="Calibri"/>
                <a:cs typeface="Calibri"/>
                <a:sym typeface="Calibri"/>
              </a:rPr>
              <a:t>rogress report </a:t>
            </a:r>
            <a:endParaRPr lang="fr" sz="3600" b="1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3528" y="116632"/>
            <a:ext cx="8424936" cy="1063777"/>
            <a:chOff x="323528" y="116632"/>
            <a:chExt cx="8424936" cy="106377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116632"/>
              <a:ext cx="2306393" cy="106377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1187624" y="764704"/>
              <a:ext cx="7560840" cy="72008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6000">
                  <a:schemeClr val="accent4"/>
                </a:gs>
                <a:gs pos="57059">
                  <a:srgbClr val="CC0000"/>
                </a:gs>
                <a:gs pos="89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238500"/>
              <a:ext cx="1388713" cy="4680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907" y="238500"/>
              <a:ext cx="1333333" cy="468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6" t="20796" r="47127" b="27358"/>
            <a:stretch/>
          </p:blipFill>
          <p:spPr>
            <a:xfrm>
              <a:off x="6781674" y="238500"/>
              <a:ext cx="1966790" cy="468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23528" y="198950"/>
            <a:ext cx="5606521" cy="707909"/>
            <a:chOff x="323528" y="116632"/>
            <a:chExt cx="8424936" cy="106377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116632"/>
              <a:ext cx="2306393" cy="1063777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1187624" y="764704"/>
              <a:ext cx="7560840" cy="72008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6000">
                  <a:schemeClr val="accent4"/>
                </a:gs>
                <a:gs pos="57059">
                  <a:srgbClr val="CC0000"/>
                </a:gs>
                <a:gs pos="89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238500"/>
              <a:ext cx="1388713" cy="468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907" y="238500"/>
              <a:ext cx="1333333" cy="4680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6" t="20796" r="47127" b="27358"/>
            <a:stretch/>
          </p:blipFill>
          <p:spPr>
            <a:xfrm>
              <a:off x="6781674" y="238500"/>
              <a:ext cx="1966790" cy="468000"/>
            </a:xfrm>
            <a:prstGeom prst="rect">
              <a:avLst/>
            </a:prstGeom>
          </p:spPr>
        </p:pic>
      </p:grpSp>
      <p:sp>
        <p:nvSpPr>
          <p:cNvPr id="4" name="Rectangle 3"/>
          <p:cNvSpPr/>
          <p:nvPr/>
        </p:nvSpPr>
        <p:spPr>
          <a:xfrm>
            <a:off x="295147" y="1268760"/>
            <a:ext cx="85863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+mn-lt"/>
              </a:rPr>
              <a:t>Main objectives</a:t>
            </a:r>
          </a:p>
          <a:p>
            <a:endParaRPr lang="en-GB" sz="2400" dirty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(</a:t>
            </a:r>
            <a:r>
              <a:rPr lang="en-GB" sz="2400" dirty="0" err="1">
                <a:latin typeface="+mn-lt"/>
              </a:rPr>
              <a:t>i</a:t>
            </a:r>
            <a:r>
              <a:rPr lang="en-GB" sz="2400" dirty="0" smtClean="0">
                <a:latin typeface="+mn-lt"/>
              </a:rPr>
              <a:t>) Strengthen </a:t>
            </a:r>
            <a:r>
              <a:rPr lang="en-GB" sz="2400" dirty="0">
                <a:latin typeface="+mn-lt"/>
              </a:rPr>
              <a:t>the Regional Specialised Meteorological Centre (RSMC </a:t>
            </a:r>
            <a:r>
              <a:rPr lang="en-GB" sz="2400" dirty="0" err="1">
                <a:latin typeface="+mn-lt"/>
              </a:rPr>
              <a:t>Nadi</a:t>
            </a:r>
            <a:r>
              <a:rPr lang="en-GB" sz="2400" dirty="0">
                <a:latin typeface="+mn-lt"/>
              </a:rPr>
              <a:t>) within Fiji Meteorological Service ability to support other Pacific Islands receiving services from RSMC </a:t>
            </a:r>
            <a:r>
              <a:rPr lang="en-GB" sz="2400" dirty="0" err="1">
                <a:latin typeface="+mn-lt"/>
              </a:rPr>
              <a:t>Nadi</a:t>
            </a:r>
            <a:r>
              <a:rPr lang="en-GB" sz="2400" dirty="0">
                <a:latin typeface="+mn-lt"/>
              </a:rPr>
              <a:t> </a:t>
            </a:r>
            <a:endParaRPr lang="en-GB" sz="2400" dirty="0" smtClean="0">
              <a:latin typeface="+mn-lt"/>
            </a:endParaRPr>
          </a:p>
          <a:p>
            <a:endParaRPr lang="en-GB" sz="2400" dirty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(</a:t>
            </a:r>
            <a:r>
              <a:rPr lang="en-GB" sz="2400" dirty="0">
                <a:latin typeface="+mn-lt"/>
              </a:rPr>
              <a:t>ii) Enhance Pacific Island Countries and Territories’ NMHS’ capacity for impact-based forecasts of extreme weather events (such as floods, droughts, cyclones and storms). 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18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19" y="1268760"/>
            <a:ext cx="85863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Implementing Partner	</a:t>
            </a:r>
            <a:r>
              <a:rPr lang="en-US" sz="2400" dirty="0" smtClean="0">
                <a:latin typeface="+mn-lt"/>
              </a:rPr>
              <a:t>: WMO </a:t>
            </a:r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Additional </a:t>
            </a:r>
            <a:r>
              <a:rPr lang="en-US" sz="2400" dirty="0">
                <a:latin typeface="+mn-lt"/>
              </a:rPr>
              <a:t>Implementing Partners </a:t>
            </a:r>
            <a:r>
              <a:rPr lang="en-US" sz="2400" dirty="0" smtClean="0">
                <a:latin typeface="+mn-lt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Secretariat </a:t>
            </a:r>
            <a:r>
              <a:rPr lang="en-US" sz="2400" dirty="0">
                <a:latin typeface="+mn-lt"/>
              </a:rPr>
              <a:t>of the Pacific Regional Environmental </a:t>
            </a:r>
            <a:r>
              <a:rPr lang="en-US" sz="2400" dirty="0" err="1">
                <a:latin typeface="+mn-lt"/>
              </a:rPr>
              <a:t>Programme</a:t>
            </a:r>
            <a:r>
              <a:rPr lang="en-US" sz="2400" dirty="0">
                <a:latin typeface="+mn-lt"/>
              </a:rPr>
              <a:t> (SPREP</a:t>
            </a:r>
            <a:r>
              <a:rPr lang="en-US" sz="2400" dirty="0" smtClean="0">
                <a:latin typeface="+mn-lt"/>
              </a:rPr>
              <a:t>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Global </a:t>
            </a:r>
            <a:r>
              <a:rPr lang="en-US" sz="2400" dirty="0">
                <a:latin typeface="+mn-lt"/>
              </a:rPr>
              <a:t>Facility for Disaster Risk Reduction and Recovery (GFDRR</a:t>
            </a:r>
            <a:r>
              <a:rPr lang="en-US" sz="2400" dirty="0" smtClean="0">
                <a:latin typeface="+mn-lt"/>
              </a:rPr>
              <a:t>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United </a:t>
            </a:r>
            <a:r>
              <a:rPr lang="en-US" sz="2400" dirty="0">
                <a:latin typeface="+mn-lt"/>
              </a:rPr>
              <a:t>Nations Office for Disaster Risk Reduction (UNISDR</a:t>
            </a:r>
            <a:r>
              <a:rPr lang="en-US" sz="2400" dirty="0" smtClean="0">
                <a:latin typeface="+mn-lt"/>
              </a:rPr>
              <a:t>)</a:t>
            </a:r>
          </a:p>
          <a:p>
            <a:r>
              <a:rPr lang="en-US" sz="2400" dirty="0" smtClean="0">
                <a:latin typeface="+mn-lt"/>
              </a:rPr>
              <a:t> </a:t>
            </a: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Total Project Amount	</a:t>
            </a:r>
            <a:r>
              <a:rPr lang="en-US" sz="2400" dirty="0" smtClean="0">
                <a:latin typeface="+mn-lt"/>
              </a:rPr>
              <a:t>USD </a:t>
            </a:r>
            <a:r>
              <a:rPr lang="en-US" sz="2400" dirty="0">
                <a:latin typeface="+mn-lt"/>
              </a:rPr>
              <a:t>3,500,000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4966136"/>
            <a:ext cx="858634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Calibri" panose="020F0502020204030204" pitchFamily="34" charset="0"/>
              </a:rPr>
              <a:t>The funds for CREWS Pacific were received by WMO on 8 August 2017. The project is co-funded </a:t>
            </a:r>
            <a:r>
              <a:rPr lang="en-US" sz="2000" i="1" dirty="0" smtClean="0">
                <a:latin typeface="Calibri" panose="020F0502020204030204" pitchFamily="34" charset="0"/>
              </a:rPr>
              <a:t>by the </a:t>
            </a:r>
            <a:r>
              <a:rPr lang="en-US" sz="2000" i="1" dirty="0">
                <a:latin typeface="Calibri" panose="020F0502020204030204" pitchFamily="34" charset="0"/>
              </a:rPr>
              <a:t>Canada-funded project “Building Resilience to High-Impact Hydro-Meteorological Events </a:t>
            </a:r>
            <a:r>
              <a:rPr lang="en-US" sz="2000" i="1" dirty="0" smtClean="0">
                <a:latin typeface="Calibri" panose="020F0502020204030204" pitchFamily="34" charset="0"/>
              </a:rPr>
              <a:t>through Strengthening </a:t>
            </a:r>
            <a:r>
              <a:rPr lang="en-US" sz="2000" i="1" dirty="0">
                <a:latin typeface="Calibri" panose="020F0502020204030204" pitchFamily="34" charset="0"/>
              </a:rPr>
              <a:t>Multi-Hazard Early Warning Systems in Small Island Developing States (SIDS) </a:t>
            </a:r>
            <a:r>
              <a:rPr lang="en-US" sz="2000" i="1" dirty="0" smtClean="0">
                <a:latin typeface="Calibri" panose="020F0502020204030204" pitchFamily="34" charset="0"/>
              </a:rPr>
              <a:t>and Southeast </a:t>
            </a:r>
            <a:r>
              <a:rPr lang="en-US" sz="2000" i="1" dirty="0">
                <a:latin typeface="Calibri" panose="020F0502020204030204" pitchFamily="34" charset="0"/>
              </a:rPr>
              <a:t>Asia (SEA)”.</a:t>
            </a:r>
          </a:p>
        </p:txBody>
      </p:sp>
    </p:spTree>
    <p:extLst>
      <p:ext uri="{BB962C8B-B14F-4D97-AF65-F5344CB8AC3E}">
        <p14:creationId xmlns:p14="http://schemas.microsoft.com/office/powerpoint/2010/main" val="65500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448863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Calibri" panose="020F0502020204030204" pitchFamily="34" charset="0"/>
              </a:rPr>
              <a:t>Project </a:t>
            </a:r>
            <a:r>
              <a:rPr lang="fr-CH" sz="2000" b="1" dirty="0" err="1" smtClean="0">
                <a:latin typeface="Calibri" panose="020F0502020204030204" pitchFamily="34" charset="0"/>
              </a:rPr>
              <a:t>activities</a:t>
            </a:r>
            <a:r>
              <a:rPr lang="fr-CH" sz="2000" b="1" dirty="0" smtClean="0">
                <a:latin typeface="Calibri" panose="020F0502020204030204" pitchFamily="34" charset="0"/>
              </a:rPr>
              <a:t> </a:t>
            </a:r>
            <a:r>
              <a:rPr lang="fr-CH" sz="2000" b="1" dirty="0" err="1" smtClean="0">
                <a:latin typeface="Calibri" panose="020F0502020204030204" pitchFamily="34" charset="0"/>
              </a:rPr>
              <a:t>contributing</a:t>
            </a:r>
            <a:r>
              <a:rPr lang="fr-CH" sz="2000" b="1" dirty="0" smtClean="0">
                <a:latin typeface="Calibri" panose="020F0502020204030204" pitchFamily="34" charset="0"/>
              </a:rPr>
              <a:t> to CREWS Outputs</a:t>
            </a:r>
          </a:p>
          <a:p>
            <a:r>
              <a:rPr lang="fr-CH" sz="1600" i="1" dirty="0" smtClean="0">
                <a:latin typeface="Calibri" panose="020F0502020204030204" pitchFamily="34" charset="0"/>
              </a:rPr>
              <a:t>(and </a:t>
            </a:r>
            <a:r>
              <a:rPr lang="fr-CH" sz="1600" i="1" dirty="0" err="1" smtClean="0">
                <a:latin typeface="Calibri" panose="020F0502020204030204" pitchFamily="34" charset="0"/>
              </a:rPr>
              <a:t>estimated</a:t>
            </a:r>
            <a:r>
              <a:rPr lang="fr-CH" sz="1600" i="1" dirty="0" smtClean="0">
                <a:latin typeface="Calibri" panose="020F0502020204030204" pitchFamily="34" charset="0"/>
              </a:rPr>
              <a:t> </a:t>
            </a:r>
            <a:r>
              <a:rPr lang="fr-CH" sz="1600" i="1" dirty="0" err="1" smtClean="0">
                <a:latin typeface="Calibri" panose="020F0502020204030204" pitchFamily="34" charset="0"/>
              </a:rPr>
              <a:t>progress</a:t>
            </a:r>
            <a:r>
              <a:rPr lang="fr-CH" sz="1600" i="1" dirty="0" smtClean="0">
                <a:latin typeface="Calibri" panose="020F0502020204030204" pitchFamily="34" charset="0"/>
              </a:rPr>
              <a:t> to date)</a:t>
            </a:r>
          </a:p>
          <a:p>
            <a:pPr>
              <a:spcAft>
                <a:spcPts val="1200"/>
              </a:spcAft>
            </a:pPr>
            <a:endParaRPr lang="fr-CH" sz="2000" dirty="0">
              <a:latin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Calibri" panose="020F0502020204030204" pitchFamily="34" charset="0"/>
              </a:rPr>
              <a:t>CREWS </a:t>
            </a:r>
            <a:r>
              <a:rPr lang="en-US" sz="2000" b="1" dirty="0">
                <a:latin typeface="Calibri" panose="020F0502020204030204" pitchFamily="34" charset="0"/>
              </a:rPr>
              <a:t>Output 1: Assessments of NMHSs capacities, user needs, alignment with other </a:t>
            </a:r>
            <a:r>
              <a:rPr lang="en-US" sz="2000" b="1" dirty="0" err="1">
                <a:latin typeface="Calibri" panose="020F0502020204030204" pitchFamily="34" charset="0"/>
              </a:rPr>
              <a:t>programmes</a:t>
            </a:r>
            <a:r>
              <a:rPr lang="en-US" sz="2000" b="1" dirty="0">
                <a:latin typeface="Calibri" panose="020F0502020204030204" pitchFamily="34" charset="0"/>
              </a:rPr>
              <a:t> socio-economic </a:t>
            </a:r>
            <a:r>
              <a:rPr lang="en-US" sz="2000" b="1" dirty="0" smtClean="0">
                <a:latin typeface="Calibri" panose="020F0502020204030204" pitchFamily="34" charset="0"/>
              </a:rPr>
              <a:t>benefits </a:t>
            </a:r>
            <a:r>
              <a:rPr lang="en-US" sz="2000" dirty="0" smtClean="0">
                <a:latin typeface="Calibri" panose="020F0502020204030204" pitchFamily="34" charset="0"/>
              </a:rPr>
              <a:t>- </a:t>
            </a:r>
            <a:r>
              <a:rPr lang="en-US" sz="2000" i="1" dirty="0" smtClean="0">
                <a:latin typeface="Calibri" panose="020F0502020204030204" pitchFamily="34" charset="0"/>
              </a:rPr>
              <a:t>A </a:t>
            </a:r>
            <a:r>
              <a:rPr lang="en-US" sz="2000" i="1" dirty="0">
                <a:latin typeface="Calibri" panose="020F0502020204030204" pitchFamily="34" charset="0"/>
              </a:rPr>
              <a:t>preliminary overview of on-going projects for hydro-meteorological development in the region has been undertaken, and an analysis has been conducted on how the project contributes to the Pacific </a:t>
            </a:r>
            <a:r>
              <a:rPr lang="en-US" sz="2000" i="1" dirty="0" err="1">
                <a:latin typeface="Calibri" panose="020F0502020204030204" pitchFamily="34" charset="0"/>
              </a:rPr>
              <a:t>lsland</a:t>
            </a:r>
            <a:r>
              <a:rPr lang="en-US" sz="2000" i="1" dirty="0">
                <a:latin typeface="Calibri" panose="020F0502020204030204" pitchFamily="34" charset="0"/>
              </a:rPr>
              <a:t> Meteorological Strategy (PIMS) is </a:t>
            </a:r>
            <a:r>
              <a:rPr lang="en-US" sz="2000" i="1" dirty="0" smtClean="0">
                <a:latin typeface="Calibri" panose="020F0502020204030204" pitchFamily="34" charset="0"/>
              </a:rPr>
              <a:t>underway (15%);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</a:rPr>
              <a:t>CREWS Output 2: Access and use of hazard and risk </a:t>
            </a:r>
            <a:r>
              <a:rPr lang="en-US" sz="2000" b="1" dirty="0" smtClean="0">
                <a:latin typeface="Calibri" panose="020F0502020204030204" pitchFamily="34" charset="0"/>
              </a:rPr>
              <a:t>information </a:t>
            </a:r>
            <a:r>
              <a:rPr lang="en-US" sz="2000" dirty="0" smtClean="0">
                <a:latin typeface="Calibri" panose="020F0502020204030204" pitchFamily="34" charset="0"/>
              </a:rPr>
              <a:t>- The </a:t>
            </a:r>
            <a:r>
              <a:rPr lang="en-US" sz="2000" dirty="0">
                <a:latin typeface="Calibri" panose="020F0502020204030204" pitchFamily="34" charset="0"/>
              </a:rPr>
              <a:t>necessary planning efforts to ensure the access and use of hazard and risk information have taken place. Commencement of activities to take place in November/December </a:t>
            </a:r>
            <a:r>
              <a:rPr lang="en-US" sz="2000" dirty="0" smtClean="0">
                <a:latin typeface="Calibri" panose="020F0502020204030204" pitchFamily="34" charset="0"/>
              </a:rPr>
              <a:t>2017 (5%);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CREWS </a:t>
            </a:r>
            <a:r>
              <a:rPr lang="en-US" sz="2000" b="1" dirty="0"/>
              <a:t>Output 3: Improvement of NMHSs service </a:t>
            </a:r>
            <a:r>
              <a:rPr lang="en-US" sz="2000" b="1" dirty="0" smtClean="0"/>
              <a:t>delivery </a:t>
            </a:r>
            <a:r>
              <a:rPr lang="en-US" sz="2000" dirty="0" smtClean="0"/>
              <a:t>– (1) </a:t>
            </a:r>
            <a:r>
              <a:rPr lang="en-US" sz="2000" i="1" dirty="0" smtClean="0"/>
              <a:t>Jump-Start </a:t>
            </a:r>
            <a:r>
              <a:rPr lang="en-US" sz="2000" i="1" dirty="0"/>
              <a:t>Workshops for the implementation of the Common Alerting Protocol (CAP) have taken </a:t>
            </a:r>
            <a:r>
              <a:rPr lang="en-US" sz="2000" i="1" dirty="0" smtClean="0"/>
              <a:t>place</a:t>
            </a:r>
            <a:r>
              <a:rPr lang="en-US" sz="2000" i="1" dirty="0"/>
              <a:t> </a:t>
            </a:r>
            <a:r>
              <a:rPr lang="en-US" sz="2000" i="1" dirty="0" smtClean="0"/>
              <a:t>and (2) a </a:t>
            </a:r>
            <a:r>
              <a:rPr lang="en-US" sz="2000" i="1" dirty="0"/>
              <a:t>Television Weather Presentation Workshop took place in Fiji from 18 to 22 September </a:t>
            </a:r>
            <a:r>
              <a:rPr lang="en-US" sz="2000" i="1" dirty="0" smtClean="0"/>
              <a:t>2017 (10%);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CREWS Output 4: Development of long-term service delivery strategies and development plans for NMHS </a:t>
            </a:r>
            <a:r>
              <a:rPr lang="en-US" sz="2000" dirty="0" smtClean="0"/>
              <a:t>– </a:t>
            </a:r>
            <a:r>
              <a:rPr lang="en-US" sz="2000" i="1" dirty="0" smtClean="0"/>
              <a:t>(1) An </a:t>
            </a:r>
            <a:r>
              <a:rPr lang="en-US" sz="2000" i="1" dirty="0"/>
              <a:t>assessment of the need for strategic plans and meteorological bills has taken </a:t>
            </a:r>
            <a:r>
              <a:rPr lang="en-US" sz="2000" i="1" dirty="0" smtClean="0"/>
              <a:t>place, (2) A </a:t>
            </a:r>
            <a:r>
              <a:rPr lang="en-US" sz="2000" i="1" dirty="0"/>
              <a:t>strategic plan for the Fiji Meteorological Service (FMS) was developed and is in its final approval </a:t>
            </a:r>
            <a:r>
              <a:rPr lang="en-US" sz="2000" i="1" dirty="0" smtClean="0"/>
              <a:t>process, (3) Strategic </a:t>
            </a:r>
            <a:r>
              <a:rPr lang="en-US" sz="2000" i="1" dirty="0"/>
              <a:t>plans will be developed for </a:t>
            </a:r>
            <a:r>
              <a:rPr lang="en-US" sz="2000" i="1" dirty="0" smtClean="0"/>
              <a:t>the </a:t>
            </a:r>
            <a:r>
              <a:rPr lang="en-US" sz="2000" i="1" dirty="0"/>
              <a:t>NMHSs of Tuvalu and </a:t>
            </a:r>
            <a:r>
              <a:rPr lang="en-US" sz="2000" i="1" dirty="0" smtClean="0"/>
              <a:t>Tokelau, and (4) Meteorological </a:t>
            </a:r>
            <a:r>
              <a:rPr lang="en-US" sz="2000" i="1" dirty="0"/>
              <a:t>bills will be developed for Kiribati and </a:t>
            </a:r>
            <a:r>
              <a:rPr lang="en-US" sz="2000" i="1" dirty="0" smtClean="0"/>
              <a:t>Tuvalu (20%);</a:t>
            </a:r>
            <a:endParaRPr lang="en-US" sz="2000" i="1" dirty="0"/>
          </a:p>
          <a:p>
            <a:pPr lv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0"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41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CREWS Output 5: Procurement and installation of high priority observation and information and communications technology (ICT) </a:t>
            </a:r>
            <a:r>
              <a:rPr lang="en-US" sz="2000" b="1" dirty="0" smtClean="0"/>
              <a:t>equipment </a:t>
            </a:r>
            <a:r>
              <a:rPr lang="en-US" sz="2000" dirty="0" smtClean="0"/>
              <a:t>– </a:t>
            </a:r>
            <a:r>
              <a:rPr lang="en-US" sz="2000" i="1" dirty="0" smtClean="0"/>
              <a:t>(1) Procurement </a:t>
            </a:r>
            <a:r>
              <a:rPr lang="en-US" sz="2000" i="1" dirty="0"/>
              <a:t>needs have been established for the Severe Weather Forecasting and DRR Demonstration Project (SWFDDP) component of the </a:t>
            </a:r>
            <a:r>
              <a:rPr lang="en-US" sz="2000" i="1" dirty="0" smtClean="0"/>
              <a:t>project, (2) The </a:t>
            </a:r>
            <a:r>
              <a:rPr lang="en-US" sz="2000" i="1" dirty="0"/>
              <a:t>project contributed to the WIGOS/GCOS workshop in Fiji in October. The workshop identified further observation needs for the </a:t>
            </a:r>
            <a:r>
              <a:rPr lang="en-US" sz="2000" i="1" dirty="0" smtClean="0"/>
              <a:t>region, and (3) Needs </a:t>
            </a:r>
            <a:r>
              <a:rPr lang="en-US" sz="2000" i="1" dirty="0"/>
              <a:t>for ICT equipment have been identified for the targeted </a:t>
            </a:r>
            <a:r>
              <a:rPr lang="en-US" sz="2000" i="1" dirty="0" smtClean="0"/>
              <a:t>NMHSs</a:t>
            </a:r>
            <a:r>
              <a:rPr lang="en-US" sz="2000" i="1" dirty="0"/>
              <a:t> </a:t>
            </a:r>
            <a:r>
              <a:rPr lang="en-US" sz="2000" i="1" dirty="0" smtClean="0"/>
              <a:t>(10%).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CREWS </a:t>
            </a:r>
            <a:r>
              <a:rPr lang="en-US" sz="2000" b="1" dirty="0"/>
              <a:t>Regional Output A: Assessments of institutional capacities of regional centers to meet NMHSs’ needs, alignment with other </a:t>
            </a:r>
            <a:r>
              <a:rPr lang="en-US" sz="2000" b="1" dirty="0" err="1"/>
              <a:t>programmes</a:t>
            </a:r>
            <a:r>
              <a:rPr lang="en-US" sz="2000" b="1" dirty="0"/>
              <a:t> socio-economic </a:t>
            </a:r>
            <a:r>
              <a:rPr lang="en-US" sz="2000" b="1" dirty="0" smtClean="0"/>
              <a:t>benefits </a:t>
            </a:r>
            <a:r>
              <a:rPr lang="en-US" sz="2000" dirty="0"/>
              <a:t>- </a:t>
            </a:r>
            <a:r>
              <a:rPr lang="en-US" sz="2000" i="1" dirty="0" smtClean="0"/>
              <a:t>While </a:t>
            </a:r>
            <a:r>
              <a:rPr lang="en-US" sz="2000" i="1" dirty="0"/>
              <a:t>the strategic plan for Fiji, focuses on the services of the Fiji Meteorological Service (FMS), further assessments of the regional capacities will be undertaken in Q1 </a:t>
            </a:r>
            <a:r>
              <a:rPr lang="en-US" sz="2000" i="1" dirty="0" smtClean="0"/>
              <a:t>2018 (10%).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8330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848872" cy="1143000"/>
          </a:xfrm>
        </p:spPr>
        <p:txBody>
          <a:bodyPr/>
          <a:lstStyle/>
          <a:p>
            <a:r>
              <a:rPr lang="en-US" dirty="0" smtClean="0"/>
              <a:t>Thank you, merci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 WB Treasury Slide Deck">
  <a:themeElements>
    <a:clrScheme name="World Bank Approved">
      <a:dk1>
        <a:srgbClr val="021F43"/>
      </a:dk1>
      <a:lt1>
        <a:srgbClr val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587</Words>
  <Application>Microsoft Office PowerPoint</Application>
  <PresentationFormat>On-screen Show (4:3)</PresentationFormat>
  <Paragraphs>35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2014 WB Treasury Slide Deck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you, merci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Allis</dc:creator>
  <cp:lastModifiedBy>Catherine Thompson</cp:lastModifiedBy>
  <cp:revision>88</cp:revision>
  <dcterms:modified xsi:type="dcterms:W3CDTF">2017-11-14T18:02:25Z</dcterms:modified>
</cp:coreProperties>
</file>