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3" r:id="rId1"/>
    <p:sldMasterId id="2147483654" r:id="rId2"/>
  </p:sldMasterIdLst>
  <p:notesMasterIdLst>
    <p:notesMasterId r:id="rId17"/>
  </p:notesMasterIdLst>
  <p:sldIdLst>
    <p:sldId id="256" r:id="rId3"/>
    <p:sldId id="269" r:id="rId4"/>
    <p:sldId id="304" r:id="rId5"/>
    <p:sldId id="303" r:id="rId6"/>
    <p:sldId id="302" r:id="rId7"/>
    <p:sldId id="271" r:id="rId8"/>
    <p:sldId id="283" r:id="rId9"/>
    <p:sldId id="313" r:id="rId10"/>
    <p:sldId id="312" r:id="rId11"/>
    <p:sldId id="289" r:id="rId12"/>
    <p:sldId id="287" r:id="rId13"/>
    <p:sldId id="297" r:id="rId14"/>
    <p:sldId id="314" r:id="rId15"/>
    <p:sldId id="315" r:id="rId1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133C250-54AE-4EED-926A-4DDF0246EA0F}">
  <a:tblStyle styleId="{3133C250-54AE-4EED-926A-4DDF0246EA0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60"/>
  </p:normalViewPr>
  <p:slideViewPr>
    <p:cSldViewPr>
      <p:cViewPr>
        <p:scale>
          <a:sx n="90" d="100"/>
          <a:sy n="90" d="100"/>
        </p:scale>
        <p:origin x="-53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"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fr" sz="1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37189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ABA0FA-3CE0-4FDC-AA67-967FCA22CAA9}" type="slidenum">
              <a:rPr lang="en-US" altLang="en-US">
                <a:solidFill>
                  <a:prstClr val="black"/>
                </a:solidFill>
                <a:cs typeface="Arial" pitchFamily="34" charset="0"/>
              </a:rPr>
              <a:pPr/>
              <a:t>1</a:t>
            </a:fld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dirty="0" smtClean="0"/>
              <a:t>CREWS resources will contribute to improvement of  Government of Niger’s early warning services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Enhancing food security early warning system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Establishing a flood and extreme weather warnings (mostly in urban areas and along major Niger and </a:t>
            </a:r>
            <a:r>
              <a:rPr lang="en-US" b="1" dirty="0" err="1" smtClean="0"/>
              <a:t>Komadougou</a:t>
            </a:r>
            <a:r>
              <a:rPr lang="en-US" b="1" dirty="0" smtClean="0"/>
              <a:t> Rivers)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dirty="0" smtClean="0"/>
              <a:t>CREWS resources will contribute to improvement of  Government of Niger’s early warning services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Enhancing food security early warning system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Establishing a flood and extreme weather warnings (mostly in urban areas and along major Niger and </a:t>
            </a:r>
            <a:r>
              <a:rPr lang="en-US" b="1" dirty="0" err="1" smtClean="0"/>
              <a:t>Komadougou</a:t>
            </a:r>
            <a:r>
              <a:rPr lang="en-US" b="1" dirty="0" smtClean="0"/>
              <a:t> Rivers)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ABA0FA-3CE0-4FDC-AA67-967FCA22CAA9}" type="slidenum">
              <a:rPr lang="en-US" altLang="en-US">
                <a:solidFill>
                  <a:prstClr val="black"/>
                </a:solidFill>
                <a:cs typeface="Arial" pitchFamily="34" charset="0"/>
              </a:rPr>
              <a:pPr/>
              <a:t>6</a:t>
            </a:fld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ABA0FA-3CE0-4FDC-AA67-967FCA22CAA9}" type="slidenum">
              <a:rPr lang="en-US" altLang="en-US">
                <a:solidFill>
                  <a:prstClr val="black"/>
                </a:solidFill>
                <a:cs typeface="Arial" pitchFamily="34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" sz="1200" b="1" i="0" u="none" strike="noStrike" cap="none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lang="fr" sz="1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8597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647" y="1600649"/>
            <a:ext cx="8228706" cy="452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284908" y="803670"/>
            <a:ext cx="7335297" cy="0"/>
          </a:xfrm>
          <a:prstGeom prst="straightConnector1">
            <a:avLst/>
          </a:prstGeom>
          <a:solidFill>
            <a:srgbClr val="FFFFFF"/>
          </a:solidFill>
          <a:ln w="57150" cap="flat" cmpd="sng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Shape 18" descr="cid:2__=4EBBF7D9DFDAE9338f9e@wb.ad.worldbank.or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19" y="6027737"/>
            <a:ext cx="1866387" cy="4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1BE1-470C-458D-9E73-692BC91F1230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C280-BEBB-4101-B634-F95F413A3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0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59F1-8FDB-4ADB-8D74-0A98C9198F6D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7914-76CF-4C03-A7AA-CEF6AB833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1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930E-94FC-4F52-AA45-F56CC740B8A2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603A-B9D5-414C-BCC9-ABD5FC58F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4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CA28-AB9E-439F-BF25-F86F1785941C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8B97-AE67-4D0D-98D2-53A817505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2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1E56-938E-4354-BB17-6B6DD3904306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EDB6-5994-49A2-A37A-8C185A7AC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2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E3D7-B343-4F19-AA7C-3B313F63B26E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89DD-490B-40B5-83F3-5CAEF20AC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9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936A-1985-4237-9E76-F7B123D1885A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704-F9BE-4DEF-A29B-70C269AEE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4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Blue 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0"/>
            <a:ext cx="9144000" cy="4479924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4311650"/>
            <a:ext cx="9144000" cy="1762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000" y="4699000"/>
            <a:ext cx="5059362" cy="1055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512623" y="1189788"/>
            <a:ext cx="6971805" cy="1822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525171" y="3000005"/>
            <a:ext cx="6959256" cy="875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682073" y="4699001"/>
            <a:ext cx="2821169" cy="1393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942012" y="6107112"/>
            <a:ext cx="2551111" cy="306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311650"/>
            <a:ext cx="9144000" cy="1762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12623" y="1189788"/>
            <a:ext cx="6971805" cy="1822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525171" y="3000005"/>
            <a:ext cx="6959256" cy="875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682073" y="4699001"/>
            <a:ext cx="2821169" cy="1393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942012" y="6107112"/>
            <a:ext cx="2551111" cy="306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 Blue 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10800000" flipH="1">
            <a:off x="0" y="0"/>
            <a:ext cx="9144000" cy="44799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396004" y="1189788"/>
            <a:ext cx="7039469" cy="1822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408675" y="3000005"/>
            <a:ext cx="7026798" cy="1211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672667" y="4699001"/>
            <a:ext cx="2762807" cy="1403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716587" y="6116637"/>
            <a:ext cx="2719386" cy="306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5CFB-FEC3-40EF-9D88-9CC2CC9A497E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B9E6-1840-41FC-85CE-1A0ED58BD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695C-6F5B-4FA2-B0FE-0DB7BB1DF082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5E9-1A92-4FFA-A3F0-918CAA010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28" y="174611"/>
            <a:ext cx="8424936" cy="1063777"/>
            <a:chOff x="323528" y="116632"/>
            <a:chExt cx="8424936" cy="1063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40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8342-7194-4A88-84F8-6DF8CBBBED55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470A-1376-4694-88DE-3C39F9EC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46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82D4-32C4-4B69-9E7A-9FB4251537E9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1D31-6F7B-4389-A2FB-2C9F13D01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3E44-C5BE-4E51-822F-C17EFC0D61D0}" type="datetimeFigureOut">
              <a:rPr lang="en-US" altLang="en-US"/>
              <a:pPr>
                <a:defRPr/>
              </a:pPr>
              <a:t>18/10/2017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A4A5-2755-4454-B096-0B04371CB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0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871537"/>
            <a:ext cx="7772400" cy="563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847975" y="6356350"/>
            <a:ext cx="56006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4212" y="63293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BEB1E-A722-43F4-BAD4-C3E710D55C6D}" type="datetimeFigureOut">
              <a:rPr lang="en-US" altLang="en-US" kern="120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18/10/2017</a:t>
            </a:fld>
            <a:endParaRPr lang="en-US" altLang="en-US" kern="120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74CFC-D4D0-4724-89CE-DEFDDD8DC9CF}" type="slidenum">
              <a:rPr lang="en-US" altLang="en-US" kern="120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1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3706750" y="5883475"/>
            <a:ext cx="52461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b="1" dirty="0">
                <a:latin typeface="Calibri"/>
                <a:ea typeface="Calibri"/>
                <a:cs typeface="Calibri"/>
                <a:sym typeface="Calibri"/>
              </a:rPr>
              <a:t>UPDATE FOR THE CREWS STEERING COMMITTEE</a:t>
            </a:r>
          </a:p>
          <a:p>
            <a:pPr lvl="0">
              <a:spcBef>
                <a:spcPts val="0"/>
              </a:spcBef>
              <a:buNone/>
            </a:pPr>
            <a:r>
              <a:rPr lang="fr" b="1" dirty="0" smtClean="0">
                <a:latin typeface="Calibri"/>
                <a:ea typeface="Calibri"/>
                <a:cs typeface="Calibri"/>
                <a:sym typeface="Calibri"/>
              </a:rPr>
              <a:t>6 September </a:t>
            </a:r>
            <a:r>
              <a:rPr lang="fr" b="1" dirty="0">
                <a:latin typeface="Calibri"/>
                <a:ea typeface="Calibri"/>
                <a:cs typeface="Calibri"/>
                <a:sym typeface="Calibri"/>
              </a:rPr>
              <a:t>2017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6012160" y="2780928"/>
            <a:ext cx="2636397" cy="1154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400" b="1" dirty="0" smtClean="0">
                <a:latin typeface="Calibri"/>
                <a:ea typeface="Calibri"/>
                <a:cs typeface="Calibri"/>
                <a:sym typeface="Calibri"/>
              </a:rPr>
              <a:t>CREWS West Africa Regional Work Plan</a:t>
            </a:r>
            <a:endParaRPr lang="fr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54168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3528" y="116632"/>
            <a:ext cx="8424936" cy="1063777"/>
            <a:chOff x="323528" y="116632"/>
            <a:chExt cx="8424936" cy="1063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219"/>
            <a:ext cx="8229600" cy="1143000"/>
          </a:xfrm>
        </p:spPr>
        <p:txBody>
          <a:bodyPr/>
          <a:lstStyle/>
          <a:p>
            <a:r>
              <a:rPr lang="en-US" dirty="0" smtClean="0"/>
              <a:t>Work plan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sz="2600" dirty="0" smtClean="0"/>
              <a:t>Databases</a:t>
            </a:r>
          </a:p>
          <a:p>
            <a:pPr lvl="1"/>
            <a:r>
              <a:rPr lang="en-US" sz="2200" dirty="0" smtClean="0"/>
              <a:t>Historical climate, for risk assessment and forecast verification</a:t>
            </a:r>
          </a:p>
          <a:p>
            <a:pPr lvl="1"/>
            <a:r>
              <a:rPr lang="en-US" sz="2200" dirty="0" smtClean="0"/>
              <a:t>Extreme events</a:t>
            </a:r>
            <a:endParaRPr lang="en-US" sz="2200" dirty="0"/>
          </a:p>
          <a:p>
            <a:r>
              <a:rPr lang="en-US" sz="2600" dirty="0" smtClean="0"/>
              <a:t>Observing systems</a:t>
            </a:r>
          </a:p>
          <a:p>
            <a:pPr lvl="1"/>
            <a:r>
              <a:rPr lang="en-US" sz="2200" dirty="0"/>
              <a:t>L</a:t>
            </a:r>
            <a:r>
              <a:rPr lang="en-US" sz="2200" dirty="0" smtClean="0"/>
              <a:t>everaging ongoing investments by bringing stations sustainably online per WMO standards</a:t>
            </a:r>
          </a:p>
          <a:p>
            <a:r>
              <a:rPr lang="en-US" sz="2600" dirty="0" smtClean="0"/>
              <a:t>Monitoring </a:t>
            </a:r>
          </a:p>
          <a:p>
            <a:pPr lvl="1"/>
            <a:r>
              <a:rPr lang="en-US" sz="2400" dirty="0" smtClean="0"/>
              <a:t>Climate Watch</a:t>
            </a:r>
          </a:p>
          <a:p>
            <a:r>
              <a:rPr lang="en-US" sz="2600" dirty="0" smtClean="0"/>
              <a:t>Forecasts</a:t>
            </a:r>
          </a:p>
          <a:p>
            <a:pPr lvl="1"/>
            <a:r>
              <a:rPr lang="en-US" sz="2200" dirty="0" smtClean="0"/>
              <a:t>Severe weather, floods, sub-seasonal, seasonal</a:t>
            </a:r>
          </a:p>
          <a:p>
            <a:r>
              <a:rPr lang="en-US" sz="2600" dirty="0" smtClean="0"/>
              <a:t>Communication, capacity development and system integration among national and regional entities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/>
          <a:lstStyle/>
          <a:p>
            <a:r>
              <a:rPr lang="en-US" dirty="0" smtClean="0"/>
              <a:t>Process, and next steps, </a:t>
            </a:r>
            <a:br>
              <a:rPr lang="en-US" dirty="0" smtClean="0"/>
            </a:br>
            <a:r>
              <a:rPr lang="en-US" dirty="0" smtClean="0"/>
              <a:t>for finalization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835"/>
            <a:ext cx="8229600" cy="1143000"/>
          </a:xfrm>
        </p:spPr>
        <p:txBody>
          <a:bodyPr/>
          <a:lstStyle/>
          <a:p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US" dirty="0" smtClean="0"/>
              <a:t>Inventory and analysis of related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r>
              <a:rPr lang="en-US" dirty="0" smtClean="0"/>
              <a:t>Review of needs assessments and current status of operational systems</a:t>
            </a:r>
          </a:p>
          <a:p>
            <a:r>
              <a:rPr lang="en-US" dirty="0" smtClean="0"/>
              <a:t>Draft work plan and budget, with input from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eteorological services of the Netherlands (KNMI) and Germany (DWD) plus </a:t>
            </a:r>
            <a:r>
              <a:rPr lang="en-US" dirty="0" err="1" smtClean="0"/>
              <a:t>Meteo</a:t>
            </a:r>
            <a:r>
              <a:rPr lang="en-US" dirty="0" smtClean="0"/>
              <a:t> France (Burkina Faso work plan implementing partner)</a:t>
            </a:r>
          </a:p>
          <a:p>
            <a:pPr lvl="1"/>
            <a:r>
              <a:rPr lang="en-US" dirty="0" smtClean="0"/>
              <a:t>All relevant WMO departments</a:t>
            </a:r>
          </a:p>
          <a:p>
            <a:pPr lvl="1"/>
            <a:r>
              <a:rPr lang="en-US" dirty="0" smtClean="0"/>
              <a:t>GFDRR</a:t>
            </a:r>
          </a:p>
        </p:txBody>
      </p:sp>
    </p:spTree>
    <p:extLst>
      <p:ext uri="{BB962C8B-B14F-4D97-AF65-F5344CB8AC3E}">
        <p14:creationId xmlns:p14="http://schemas.microsoft.com/office/powerpoint/2010/main" val="128446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827"/>
            <a:ext cx="8229600" cy="1143000"/>
          </a:xfrm>
        </p:spPr>
        <p:txBody>
          <a:bodyPr/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507288" cy="4525963"/>
          </a:xfrm>
        </p:spPr>
        <p:txBody>
          <a:bodyPr/>
          <a:lstStyle/>
          <a:p>
            <a:r>
              <a:rPr lang="en-US" dirty="0" smtClean="0"/>
              <a:t>Further review of additional materials and prioritization of deliverables</a:t>
            </a:r>
          </a:p>
          <a:p>
            <a:r>
              <a:rPr lang="en-US" dirty="0" smtClean="0"/>
              <a:t>Finalization of regional partners for operationalization of specific system components (RSMC Dakar, AGRHYMET and ACMAD) and circulation </a:t>
            </a:r>
            <a:r>
              <a:rPr lang="en-US" dirty="0"/>
              <a:t>to </a:t>
            </a:r>
            <a:r>
              <a:rPr lang="en-US" dirty="0" smtClean="0"/>
              <a:t>partners for final inputs</a:t>
            </a:r>
          </a:p>
          <a:p>
            <a:r>
              <a:rPr lang="en-US" dirty="0" smtClean="0"/>
              <a:t>Final revisions for Steering Committee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1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848872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4525963"/>
          </a:xfrm>
        </p:spPr>
        <p:txBody>
          <a:bodyPr/>
          <a:lstStyle/>
          <a:p>
            <a:r>
              <a:rPr lang="en-US" dirty="0" smtClean="0"/>
              <a:t>CREWS, and other, projects in west Africa</a:t>
            </a:r>
          </a:p>
          <a:p>
            <a:r>
              <a:rPr lang="en-US" dirty="0"/>
              <a:t>CREWS </a:t>
            </a:r>
            <a:r>
              <a:rPr lang="en-US" dirty="0" smtClean="0"/>
              <a:t>west Africa regional work plan </a:t>
            </a:r>
          </a:p>
          <a:p>
            <a:r>
              <a:rPr lang="en-US" dirty="0" smtClean="0"/>
              <a:t>Process, and next steps, for finalization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48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10710" y="1223009"/>
            <a:ext cx="3224460" cy="53720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A: </a:t>
            </a:r>
            <a:r>
              <a:rPr lang="en-US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Basic systems.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observations, databases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numerical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forecasts, monitoring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analysis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observation network processes and needs</a:t>
            </a: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 forecast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capabilities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 severe weather and flood early warning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sub-seasonal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early warning to farmers and the agriculture sector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nowcasting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271750" y="1222987"/>
            <a:ext cx="1236354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400" b="1" dirty="0" smtClean="0">
                <a:latin typeface="Calibri"/>
                <a:ea typeface="Calibri"/>
                <a:cs typeface="Calibri"/>
                <a:sym typeface="Calibri"/>
              </a:rPr>
              <a:t>Burkina Faso</a:t>
            </a:r>
            <a:endParaRPr lang="fr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32" y="198950"/>
            <a:ext cx="2608801" cy="19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4271750" y="2378250"/>
            <a:ext cx="4487100" cy="24189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B: Early warning system development. 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Weather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climate information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translated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into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EW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alerts and agriculture advisories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understandable format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co-produced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the user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stakeholders 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875" lvl="0" indent="-390525">
              <a:spcBef>
                <a:spcPts val="700"/>
              </a:spcBef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-US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and forecast products for </a:t>
            </a: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weather and flood early warning </a:t>
            </a:r>
            <a:endParaRPr lang="en-US"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75" lvl="0" indent="-390525">
              <a:spcBef>
                <a:spcPts val="700"/>
              </a:spcBef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-US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and forecast products for agriculture and food security </a:t>
            </a:r>
          </a:p>
        </p:txBody>
      </p:sp>
      <p:sp>
        <p:nvSpPr>
          <p:cNvPr id="7" name="Shape 102"/>
          <p:cNvSpPr/>
          <p:nvPr/>
        </p:nvSpPr>
        <p:spPr>
          <a:xfrm>
            <a:off x="4257037" y="5013176"/>
            <a:ext cx="4487100" cy="79096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C: Institutional strengthening.  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875" lvl="0" indent="-390525">
              <a:spcBef>
                <a:spcPts val="700"/>
              </a:spcBef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 development plan for </a:t>
            </a: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DGM</a:t>
            </a:r>
            <a:endParaRPr lang="en-US"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2"/>
          <p:cNvSpPr/>
          <p:nvPr/>
        </p:nvSpPr>
        <p:spPr>
          <a:xfrm>
            <a:off x="4257037" y="6093296"/>
            <a:ext cx="4487100" cy="39548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D: Management.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366935"/>
            <a:ext cx="273630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3528" y="198950"/>
            <a:ext cx="5606521" cy="707909"/>
            <a:chOff x="323528" y="116632"/>
            <a:chExt cx="8424936" cy="10637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1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271750" y="2805452"/>
            <a:ext cx="4487100" cy="3789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B. </a:t>
            </a:r>
            <a:r>
              <a:rPr lang="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Provision of basic warning support services in accordance with the National Framework for Climate Services 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flood and drought </a:t>
            </a: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forecasting and warning services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specific institutional users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 of public services 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(information and warnings): (i) bidirectional communication and (ii) feedback mechanisms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citizen engagement and monitoring of end-user satisfaction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based on needs surveys and mechanisms for user feedback on services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training and simulations 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product use and capacity building, with a gender approach</a:t>
            </a:r>
          </a:p>
        </p:txBody>
      </p:sp>
      <p:sp>
        <p:nvSpPr>
          <p:cNvPr id="152" name="Shape 152"/>
          <p:cNvSpPr/>
          <p:nvPr/>
        </p:nvSpPr>
        <p:spPr>
          <a:xfrm>
            <a:off x="510710" y="1223009"/>
            <a:ext cx="3224400" cy="5372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</a:t>
            </a:r>
            <a:r>
              <a:rPr lang="fr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A. </a:t>
            </a:r>
            <a:r>
              <a:rPr lang="f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Strengthening institutional, partnerships and regulatory frameworks and technical capacity building </a:t>
            </a:r>
          </a:p>
          <a:p>
            <a:pPr marL="285750" marR="0" lvl="0" indent="-292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R"/>
            </a:pP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the institutional and regulatory framework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hydrometeorological and warning services: </a:t>
            </a:r>
            <a:b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procedures for rapid warning and response, </a:t>
            </a:r>
            <a:b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 for information exchange among institutions, </a:t>
            </a: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of tools for the collection, management, archiving, analysis and sharing of information; </a:t>
            </a:r>
          </a:p>
          <a:p>
            <a:pPr marL="285750" marR="0" lvl="0" indent="-292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R"/>
            </a:pP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and staff training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operational training).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427984" y="1226683"/>
            <a:ext cx="10656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 dirty="0">
                <a:latin typeface="Calibri"/>
                <a:ea typeface="Calibri"/>
                <a:cs typeface="Calibri"/>
                <a:sym typeface="Calibri"/>
              </a:rPr>
              <a:t>MALI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386" y="151299"/>
            <a:ext cx="2581787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4427984" y="3746670"/>
            <a:ext cx="4092745" cy="6904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3528" y="198950"/>
            <a:ext cx="5606521" cy="707909"/>
            <a:chOff x="323528" y="116632"/>
            <a:chExt cx="8424936" cy="1063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3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10710" y="1223009"/>
            <a:ext cx="3224460" cy="53720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A. </a:t>
            </a:r>
            <a:r>
              <a:rPr lang="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Strengthening institutional, partnerships and regulatory frameworks and technical capacity building </a:t>
            </a:r>
          </a:p>
          <a:p>
            <a:pPr marL="285750" marR="0" lvl="0" indent="-292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the institutional and regulatory framework </a:t>
            </a:r>
            <a:r>
              <a:rPr lang="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hydrometeorological and warning services:</a:t>
            </a:r>
            <a:br>
              <a:rPr lang="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procedures for rapid warning and response, </a:t>
            </a:r>
            <a:b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 for information exchange among institutions, </a:t>
            </a:r>
            <a:r>
              <a:rPr lang="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of tools for the collection, management, archiving, analysis and sharing of information; </a:t>
            </a:r>
          </a:p>
          <a:p>
            <a:pPr marL="285750" marR="0" lvl="0" indent="-2984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R"/>
            </a:pPr>
            <a:r>
              <a:rPr lang="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and staff training</a:t>
            </a:r>
            <a:r>
              <a:rPr lang="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operational training).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271750" y="1222987"/>
            <a:ext cx="10656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Calibri"/>
                <a:ea typeface="Calibri"/>
                <a:cs typeface="Calibri"/>
                <a:sym typeface="Calibri"/>
              </a:rPr>
              <a:t>NIGER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422" y="198950"/>
            <a:ext cx="2731422" cy="19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4271750" y="2378250"/>
            <a:ext cx="4487100" cy="4381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B. </a:t>
            </a:r>
            <a:r>
              <a:rPr lang="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Provision of basic warning support services in accordance with the National Framework for Climate Services </a:t>
            </a:r>
          </a:p>
          <a:p>
            <a:pPr marL="396875" marR="0" lvl="0" indent="-39052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requirements 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decision-makers and the population at risk for warning of extreme events (rainfall, flooding, storms and sandstorms, bush fires, heat waves, etc.); </a:t>
            </a:r>
          </a:p>
          <a:p>
            <a:pPr marL="396875" marR="0" lvl="0" indent="-39052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Design, production, dissemination of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 services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accurate and relevant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bulletins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(forecasting, monitoring, risk assessments and other analytical products);</a:t>
            </a:r>
          </a:p>
          <a:p>
            <a:pPr marL="396875" marR="0" lvl="0" indent="-39052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arenBoth"/>
            </a:pP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the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of the emergency response 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(contingency plans, ORSEC emergency response plans, PCS municipal safeguard plans) including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training</a:t>
            </a:r>
          </a:p>
          <a:p>
            <a:pPr marL="396875" lvl="0" indent="-390525" rtl="0">
              <a:spcBef>
                <a:spcPts val="700"/>
              </a:spcBef>
              <a:buClr>
                <a:schemeClr val="dk1"/>
              </a:buClr>
              <a:buSzPct val="100000"/>
              <a:buFont typeface="Calibri"/>
              <a:buAutoNum type="romanLcParenBoth"/>
            </a:pP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citizen engagement and monitoring of end-user satisfaction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based on needs surveys and mechanisms for user feedback on services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99992" y="4149080"/>
            <a:ext cx="403244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3528" y="198950"/>
            <a:ext cx="5606521" cy="707909"/>
            <a:chOff x="323528" y="116632"/>
            <a:chExt cx="8424936" cy="1063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4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827"/>
            <a:ext cx="8229600" cy="1143000"/>
          </a:xfrm>
        </p:spPr>
        <p:txBody>
          <a:bodyPr/>
          <a:lstStyle/>
          <a:p>
            <a:r>
              <a:rPr lang="en-US" dirty="0" err="1" smtClean="0"/>
              <a:t>Programme</a:t>
            </a:r>
            <a:r>
              <a:rPr lang="en-US" dirty="0" smtClean="0"/>
              <a:t>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fr-FR" dirty="0" smtClean="0"/>
              <a:t>Niger, Mali and Burkina have </a:t>
            </a:r>
            <a:r>
              <a:rPr lang="fr-FR" dirty="0" err="1" smtClean="0"/>
              <a:t>substantial</a:t>
            </a:r>
            <a:r>
              <a:rPr lang="fr-FR" dirty="0" smtClean="0"/>
              <a:t> World Bank </a:t>
            </a:r>
            <a:r>
              <a:rPr lang="fr-FR" dirty="0" err="1" smtClean="0"/>
              <a:t>investment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, </a:t>
            </a:r>
            <a:r>
              <a:rPr lang="fr-FR" dirty="0" err="1" smtClean="0"/>
              <a:t>approved</a:t>
            </a:r>
            <a:r>
              <a:rPr lang="fr-FR" dirty="0" smtClean="0"/>
              <a:t> or in </a:t>
            </a:r>
            <a:r>
              <a:rPr lang="fr-FR" dirty="0" err="1" smtClean="0"/>
              <a:t>preparation</a:t>
            </a:r>
            <a:r>
              <a:rPr lang="fr-FR" dirty="0" smtClean="0"/>
              <a:t> and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adjusted</a:t>
            </a:r>
            <a:r>
              <a:rPr lang="fr-FR" dirty="0" smtClean="0"/>
              <a:t> 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degree</a:t>
            </a:r>
            <a:r>
              <a:rPr lang="fr-FR" dirty="0" smtClean="0"/>
              <a:t> to </a:t>
            </a:r>
            <a:r>
              <a:rPr lang="fr-FR" dirty="0" err="1" smtClean="0"/>
              <a:t>both</a:t>
            </a:r>
            <a:r>
              <a:rPr lang="fr-FR" dirty="0" smtClean="0"/>
              <a:t> support and </a:t>
            </a:r>
            <a:r>
              <a:rPr lang="fr-FR" dirty="0" err="1" smtClean="0"/>
              <a:t>benefit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CREWS </a:t>
            </a:r>
            <a:r>
              <a:rPr lang="fr-FR" dirty="0" err="1" smtClean="0"/>
              <a:t>funded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  <a:p>
            <a:r>
              <a:rPr lang="fr-FR" dirty="0" smtClean="0"/>
              <a:t>GFCS/WMO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preparing</a:t>
            </a:r>
            <a:r>
              <a:rPr lang="fr-FR" dirty="0" smtClean="0"/>
              <a:t> a major </a:t>
            </a:r>
            <a:r>
              <a:rPr lang="fr-FR" dirty="0" err="1" smtClean="0"/>
              <a:t>regional</a:t>
            </a:r>
            <a:r>
              <a:rPr lang="fr-FR" dirty="0" smtClean="0"/>
              <a:t> GCF </a:t>
            </a:r>
            <a:r>
              <a:rPr lang="fr-FR" dirty="0" err="1" smtClean="0"/>
              <a:t>project</a:t>
            </a:r>
            <a:r>
              <a:rPr lang="fr-FR" dirty="0" smtClean="0"/>
              <a:t> for the Sahel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coordinated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, and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build</a:t>
            </a:r>
            <a:r>
              <a:rPr lang="fr-FR" dirty="0" smtClean="0"/>
              <a:t> on the CREWS-</a:t>
            </a:r>
            <a:r>
              <a:rPr lang="fr-FR" dirty="0" err="1" smtClean="0"/>
              <a:t>supported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0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/>
          <a:lstStyle/>
          <a:p>
            <a:r>
              <a:rPr lang="en-US" dirty="0" smtClean="0"/>
              <a:t>CREWS west Africa regional </a:t>
            </a:r>
            <a:br>
              <a:rPr lang="en-US" dirty="0" smtClean="0"/>
            </a:br>
            <a:r>
              <a:rPr lang="en-US" dirty="0" smtClean="0"/>
              <a:t>work plan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dirty="0" smtClean="0"/>
              <a:t>Value-added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147248" cy="4525963"/>
          </a:xfrm>
        </p:spPr>
        <p:txBody>
          <a:bodyPr/>
          <a:lstStyle/>
          <a:p>
            <a:r>
              <a:rPr lang="en-US" dirty="0" smtClean="0"/>
              <a:t>Create a cascading (circulating) operational system supporting the CREWS west Africa country projects</a:t>
            </a:r>
          </a:p>
          <a:p>
            <a:pPr lvl="1"/>
            <a:r>
              <a:rPr lang="en-US" dirty="0" smtClean="0"/>
              <a:t>data and requirements coming up from the countries (principally severe weather, flood and agriculture EW related) to regional and global centers</a:t>
            </a:r>
          </a:p>
          <a:p>
            <a:pPr lvl="1"/>
            <a:r>
              <a:rPr lang="en-US" dirty="0" smtClean="0"/>
              <a:t>forecast and other outputs coming back to countries from regional/global centers for downscaling, tailoring and service delivery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250"/>
            <a:ext cx="8507288" cy="4525963"/>
          </a:xfrm>
        </p:spPr>
        <p:txBody>
          <a:bodyPr/>
          <a:lstStyle/>
          <a:p>
            <a:r>
              <a:rPr lang="en-US" dirty="0" smtClean="0"/>
              <a:t>EWS improvements from strengthened exchange of data and model outputs between the NMHSs and up to three regional centers (ACMAD, AGRHYMET and RSMC Dakar), with international support</a:t>
            </a:r>
          </a:p>
          <a:p>
            <a:r>
              <a:rPr lang="en-US" dirty="0" smtClean="0"/>
              <a:t>Identification of needs and next steps for further improvements with additional resources</a:t>
            </a:r>
          </a:p>
          <a:p>
            <a:pPr lvl="1"/>
            <a:r>
              <a:rPr lang="en-US" dirty="0" smtClean="0"/>
              <a:t>CREWS west Africa work plan working budget currently at ~$2.33m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, against $1.5m allocated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6569"/>
      </p:ext>
    </p:extLst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rgbClr val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848</Words>
  <Application>Microsoft Office PowerPoint</Application>
  <PresentationFormat>On-screen Show (4:3)</PresentationFormat>
  <Paragraphs>94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2014 WB Treasury Slide Deck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Programme alignment</vt:lpstr>
      <vt:lpstr>CREWS west Africa regional  work plan </vt:lpstr>
      <vt:lpstr>Value-added</vt:lpstr>
      <vt:lpstr>Benefits</vt:lpstr>
      <vt:lpstr>Work plan components</vt:lpstr>
      <vt:lpstr>Process, and next steps,  for finalization  </vt:lpstr>
      <vt:lpstr>Completed</vt:lpstr>
      <vt:lpstr>Pending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Allis</dc:creator>
  <cp:lastModifiedBy>Catherine Thompson</cp:lastModifiedBy>
  <cp:revision>57</cp:revision>
  <dcterms:modified xsi:type="dcterms:W3CDTF">2017-10-18T17:15:56Z</dcterms:modified>
</cp:coreProperties>
</file>