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  <p:sldId id="280" r:id="rId6"/>
    <p:sldId id="259" r:id="rId7"/>
    <p:sldId id="286" r:id="rId8"/>
    <p:sldId id="278" r:id="rId9"/>
    <p:sldId id="284" r:id="rId10"/>
    <p:sldId id="285" r:id="rId11"/>
    <p:sldId id="279" r:id="rId12"/>
    <p:sldId id="264" r:id="rId13"/>
    <p:sldId id="287" r:id="rId14"/>
  </p:sldIdLst>
  <p:sldSz cx="9144000" cy="6858000" type="screen4x3"/>
  <p:notesSz cx="9926638" cy="14352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" autoAdjust="0"/>
    <p:restoredTop sz="99645" autoAdjust="0"/>
  </p:normalViewPr>
  <p:slideViewPr>
    <p:cSldViewPr>
      <p:cViewPr>
        <p:scale>
          <a:sx n="80" d="100"/>
          <a:sy n="80" d="100"/>
        </p:scale>
        <p:origin x="-102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088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2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4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7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8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40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9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4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3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3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0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E50E5-CB43-40B4-9307-31AA508D30B4}" type="datetimeFigureOut">
              <a:rPr lang="en-GB" smtClean="0"/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D09B-785A-4E3E-92BA-1F733259F2C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2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luther@wmo.in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sjaavik@wmo.in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90872" y="2236259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90"/>
                </a:solidFill>
              </a:rPr>
              <a:t>Strengthening Hydro-Meteorological and Early Warning Services in the Pacific</a:t>
            </a:r>
            <a:r>
              <a:rPr lang="en-US" sz="3600" b="1" dirty="0">
                <a:solidFill>
                  <a:srgbClr val="000090"/>
                </a:solidFill>
              </a:rPr>
              <a:t/>
            </a:r>
            <a:br>
              <a:rPr lang="en-US" sz="3600" b="1" dirty="0">
                <a:solidFill>
                  <a:srgbClr val="000090"/>
                </a:solidFill>
              </a:rPr>
            </a:br>
            <a:endParaRPr lang="en-US" sz="1800" b="1" dirty="0">
              <a:solidFill>
                <a:srgbClr val="00009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32048" y="158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Status update CREWS </a:t>
            </a:r>
            <a:r>
              <a:rPr lang="en-US" sz="3200" dirty="0">
                <a:solidFill>
                  <a:srgbClr val="000090"/>
                </a:solidFill>
              </a:rPr>
              <a:t>Pacific </a:t>
            </a:r>
            <a:r>
              <a:rPr lang="en-US" sz="3200" dirty="0" smtClean="0">
                <a:solidFill>
                  <a:srgbClr val="000090"/>
                </a:solidFill>
              </a:rPr>
              <a:t>Regional Project: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83568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CREWS Steering Committee </a:t>
            </a:r>
          </a:p>
          <a:p>
            <a:r>
              <a:rPr lang="en-US" sz="2800" dirty="0" smtClean="0"/>
              <a:t>29 June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1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</a:p>
          <a:p>
            <a:endParaRPr lang="en-US" sz="4800" dirty="0">
              <a:solidFill>
                <a:srgbClr val="000090"/>
              </a:solidFill>
            </a:endParaRPr>
          </a:p>
          <a:p>
            <a:r>
              <a:rPr lang="en-US" sz="2000" dirty="0" err="1" smtClean="0">
                <a:solidFill>
                  <a:srgbClr val="000090"/>
                </a:solidFill>
              </a:rPr>
              <a:t>Jochen</a:t>
            </a:r>
            <a:r>
              <a:rPr lang="en-US" sz="2000" dirty="0" smtClean="0">
                <a:solidFill>
                  <a:srgbClr val="000090"/>
                </a:solidFill>
              </a:rPr>
              <a:t> Luther (</a:t>
            </a:r>
            <a:r>
              <a:rPr lang="en-US" sz="2000" dirty="0" smtClean="0">
                <a:solidFill>
                  <a:srgbClr val="000090"/>
                </a:solidFill>
                <a:hlinkClick r:id="rId3"/>
              </a:rPr>
              <a:t>jluther@wmo.int</a:t>
            </a:r>
            <a:r>
              <a:rPr lang="en-US" sz="2000" dirty="0" smtClean="0">
                <a:solidFill>
                  <a:srgbClr val="000090"/>
                </a:solidFill>
              </a:rPr>
              <a:t>) </a:t>
            </a:r>
            <a:r>
              <a:rPr lang="en-US" sz="20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 SEA, African &amp; Caribbean SIDS</a:t>
            </a:r>
            <a:endParaRPr lang="en-US" sz="2000" dirty="0" smtClean="0">
              <a:solidFill>
                <a:srgbClr val="000090"/>
              </a:solidFill>
            </a:endParaRPr>
          </a:p>
          <a:p>
            <a:r>
              <a:rPr lang="en-US" sz="2000" dirty="0" smtClean="0">
                <a:solidFill>
                  <a:srgbClr val="000090"/>
                </a:solidFill>
              </a:rPr>
              <a:t>Lina </a:t>
            </a:r>
            <a:r>
              <a:rPr lang="en-US" sz="2000" dirty="0" err="1" smtClean="0">
                <a:solidFill>
                  <a:srgbClr val="000090"/>
                </a:solidFill>
              </a:rPr>
              <a:t>Sjaavik</a:t>
            </a:r>
            <a:r>
              <a:rPr lang="en-US" sz="2000" dirty="0" smtClean="0">
                <a:solidFill>
                  <a:srgbClr val="000090"/>
                </a:solidFill>
              </a:rPr>
              <a:t> (</a:t>
            </a:r>
            <a:r>
              <a:rPr lang="en-US" sz="2000" dirty="0" smtClean="0">
                <a:solidFill>
                  <a:srgbClr val="000090"/>
                </a:solidFill>
                <a:hlinkClick r:id="rId4"/>
              </a:rPr>
              <a:t>lsjaavik@wmo.int</a:t>
            </a:r>
            <a:r>
              <a:rPr lang="en-US" sz="2000" dirty="0" smtClean="0">
                <a:solidFill>
                  <a:srgbClr val="000090"/>
                </a:solidFill>
              </a:rPr>
              <a:t>) </a:t>
            </a:r>
            <a:r>
              <a:rPr lang="en-US" sz="2000" dirty="0" smtClean="0">
                <a:solidFill>
                  <a:srgbClr val="000090"/>
                </a:solidFill>
                <a:sym typeface="Wingdings" panose="05000000000000000000" pitchFamily="2" charset="2"/>
              </a:rPr>
              <a:t> Pacific SIDS</a:t>
            </a:r>
            <a:endParaRPr lang="en-U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CREWS Pacific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u="sng" dirty="0" smtClean="0"/>
              <a:t>Focus:</a:t>
            </a:r>
            <a:r>
              <a:rPr lang="en-GB" sz="2800" dirty="0" smtClean="0"/>
              <a:t> Strengthening the Regional Specialized Meteorological </a:t>
            </a:r>
            <a:r>
              <a:rPr lang="en-GB" sz="2800" dirty="0"/>
              <a:t>Centre (</a:t>
            </a:r>
            <a:r>
              <a:rPr lang="en-GB" sz="2800" b="1" dirty="0"/>
              <a:t>RSMC </a:t>
            </a:r>
            <a:r>
              <a:rPr lang="en-GB" sz="2800" b="1" dirty="0" err="1" smtClean="0"/>
              <a:t>Nadi</a:t>
            </a:r>
            <a:r>
              <a:rPr lang="en-GB" sz="2800" dirty="0" smtClean="0"/>
              <a:t>)</a:t>
            </a:r>
            <a:r>
              <a:rPr lang="en-GB" sz="2800" b="1" dirty="0" smtClean="0"/>
              <a:t> </a:t>
            </a:r>
            <a:r>
              <a:rPr lang="en-GB" sz="2800" dirty="0" smtClean="0"/>
              <a:t>within the Fiji Meteorological Service (</a:t>
            </a:r>
            <a:r>
              <a:rPr lang="en-GB" sz="2800" b="1" dirty="0" smtClean="0"/>
              <a:t>FMS</a:t>
            </a:r>
            <a:r>
              <a:rPr lang="en-GB" sz="2800" dirty="0" smtClean="0"/>
              <a:t>) and</a:t>
            </a:r>
            <a:br>
              <a:rPr lang="en-GB" sz="2800" dirty="0" smtClean="0"/>
            </a:br>
            <a:r>
              <a:rPr lang="en-GB" sz="2800" dirty="0" smtClean="0"/>
              <a:t>the countries it serves: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Fiji, Cook Islands, Kiribati, Niue, Tuvalu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Some services to Samoa &amp; Tonga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Some services to non-WMO members Palau, Nauru, Republic of the Marshall Islands, Tokelau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u="sng" dirty="0" smtClean="0"/>
              <a:t>Total funding:</a:t>
            </a:r>
            <a:r>
              <a:rPr lang="en-GB" sz="2800" dirty="0" smtClean="0"/>
              <a:t> </a:t>
            </a:r>
            <a:r>
              <a:rPr lang="en-GB" sz="2800" b="1" dirty="0" smtClean="0"/>
              <a:t>USD 3,500,000</a:t>
            </a:r>
            <a:br>
              <a:rPr lang="en-GB" sz="2800" b="1" dirty="0" smtClean="0"/>
            </a:br>
            <a:r>
              <a:rPr lang="en-GB" sz="2800" dirty="0" smtClean="0"/>
              <a:t>(USD 1,000,000 co-funding from Canada (ECCC))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800" u="sng" dirty="0" smtClean="0"/>
              <a:t>Implementation period:</a:t>
            </a:r>
            <a:r>
              <a:rPr lang="en-GB" sz="2800" dirty="0" smtClean="0"/>
              <a:t> </a:t>
            </a:r>
            <a:r>
              <a:rPr lang="en-GB" sz="2800" b="1" dirty="0" smtClean="0"/>
              <a:t>Jan 2017- Dec 2020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06221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Relation between the different projects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196978" y="1844824"/>
            <a:ext cx="6120680" cy="1944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4807" y="3969076"/>
            <a:ext cx="108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Caribbean SIDS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9306" y="2204864"/>
            <a:ext cx="108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African</a:t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SIDS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8274" y="2204864"/>
            <a:ext cx="144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Pacific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SIDS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4807" y="2207216"/>
            <a:ext cx="108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Caribbean SIDS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9306" y="3955889"/>
            <a:ext cx="108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African Countries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88274" y="3949545"/>
            <a:ext cx="144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Pacific</a:t>
            </a:r>
            <a:br>
              <a:rPr lang="en-GB" sz="1400" b="1" dirty="0" smtClean="0">
                <a:solidFill>
                  <a:schemeClr val="tx1"/>
                </a:solidFill>
              </a:rPr>
            </a:br>
            <a:r>
              <a:rPr lang="en-GB" sz="1400" b="1" dirty="0" smtClean="0">
                <a:solidFill>
                  <a:schemeClr val="tx1"/>
                </a:solidFill>
              </a:rPr>
              <a:t>SIDS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3534" y="3933056"/>
            <a:ext cx="1080000" cy="144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PNG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33482" y="2200234"/>
            <a:ext cx="144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Southeast Asia (SEA)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33482" y="3961755"/>
            <a:ext cx="1440000" cy="144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SEA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08042" y="1997224"/>
            <a:ext cx="1584176" cy="34665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4810" y="3861048"/>
            <a:ext cx="5904656" cy="187220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7613" y="1883129"/>
            <a:ext cx="3120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C00000"/>
                </a:solidFill>
              </a:rPr>
              <a:t>Canada CREWS SIDS-SEA (ECCC-funded)</a:t>
            </a:r>
            <a:endParaRPr lang="en-GB" sz="1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9859" y="1969095"/>
            <a:ext cx="1605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B050"/>
                </a:solidFill>
              </a:rPr>
              <a:t>CREWS Pacific SIDS</a:t>
            </a:r>
            <a:endParaRPr lang="en-GB" sz="14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8661" y="5434375"/>
            <a:ext cx="1194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CREWS MDTF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3414" y="2204864"/>
            <a:ext cx="1080000" cy="144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Pacific/</a:t>
            </a:r>
          </a:p>
          <a:p>
            <a:pPr algn="ctr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Timor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</a:rPr>
              <a:t>Leste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7064" y="1988840"/>
            <a:ext cx="1240361" cy="346656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60874" y="1969095"/>
            <a:ext cx="474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</a:rPr>
              <a:t>GCF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1514" y="5463784"/>
            <a:ext cx="1510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>
                    <a:lumMod val="50000"/>
                  </a:schemeClr>
                </a:solidFill>
              </a:rPr>
              <a:t>IKI, UNESCAP, etc.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2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 smtClean="0"/>
              <a:t>Preliminary</a:t>
            </a:r>
            <a:r>
              <a:rPr lang="en-GB" sz="3200" b="1" dirty="0" smtClean="0"/>
              <a:t> budget distribution across the regions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74287"/>
              </p:ext>
            </p:extLst>
          </p:nvPr>
        </p:nvGraphicFramePr>
        <p:xfrm>
          <a:off x="539548" y="1700808"/>
          <a:ext cx="8136908" cy="4232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32"/>
                <a:gridCol w="648072"/>
                <a:gridCol w="1296144"/>
                <a:gridCol w="504056"/>
                <a:gridCol w="1296144"/>
                <a:gridCol w="1440160"/>
              </a:tblGrid>
              <a:tr h="423286"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Components/</a:t>
                      </a:r>
                      <a:r>
                        <a:rPr lang="fr-CH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Regions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ECCC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CREWS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USD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USD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USD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SEA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53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3,891,336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Pacific SIDS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1,248,164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3,148,164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(African SIDS)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Caribbean SIDS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440,529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>
                        <a:spcAft>
                          <a:spcPts val="600"/>
                        </a:spcAft>
                      </a:pPr>
                      <a:r>
                        <a:rPr lang="en-GB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Project </a:t>
                      </a:r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Management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513,950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Communications, M&amp;E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293,686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Indirect </a:t>
                      </a:r>
                      <a:r>
                        <a:rPr lang="en-GB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costs</a:t>
                      </a:r>
                      <a:r>
                        <a:rPr lang="en-GB" sz="20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(PSC)</a:t>
                      </a:r>
                      <a:endParaRPr lang="en-GB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954,479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325,000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H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3286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Total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7,342,144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100</a:t>
                      </a:r>
                      <a:endParaRPr lang="en-GB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</a:rPr>
                        <a:t>2,500,000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9,842,144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40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Progress to date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Revision of outcomes and outputs to ensure alignment and optimal use of funds between the ECCC-funded project and the CREWS-funded project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Revision and specification of activities and preliminary costing in cooperation with WMO Regional Office for Asia &amp; the South-West Pacific and WMO technical departments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Recruitment for project management staff initiated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Creation of the Project Steering Committee with country representatives initiated (</a:t>
            </a:r>
            <a:r>
              <a:rPr lang="en-GB" sz="2400" dirty="0" smtClean="0">
                <a:sym typeface="Wingdings" panose="05000000000000000000" pitchFamily="2" charset="2"/>
              </a:rPr>
              <a:t> leverage PMC meeting in August)</a:t>
            </a:r>
            <a:endParaRPr lang="en-GB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Institutional strengthening of FMS through Strategic Plan Development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73438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Aligning the outcomes of the two projects </a:t>
            </a:r>
            <a:endParaRPr lang="en-GB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40117" y="1340768"/>
            <a:ext cx="4104000" cy="6397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dirty="0" smtClean="0"/>
              <a:t>CREWS-funded project: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39645" y="2102866"/>
            <a:ext cx="4104456" cy="4680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1" dirty="0" smtClean="0"/>
              <a:t>Governance: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dirty="0" smtClean="0"/>
              <a:t>A) Institutional Strengthening of FMS, RSMC </a:t>
            </a:r>
            <a:r>
              <a:rPr lang="en-GB" sz="1700" dirty="0" err="1" smtClean="0"/>
              <a:t>Nadi</a:t>
            </a:r>
            <a:r>
              <a:rPr lang="en-GB" sz="1700" dirty="0" smtClean="0"/>
              <a:t> and NMHS in the PICTs 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1" dirty="0" smtClean="0"/>
              <a:t>Enhancement of capacities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dirty="0" smtClean="0"/>
              <a:t>B) Capacity building and implementation support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1" dirty="0" smtClean="0"/>
              <a:t>Upgrading facilities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700" dirty="0" smtClean="0"/>
              <a:t>C) Modernization of forecasting facilities </a:t>
            </a:r>
            <a:endParaRPr lang="en-US" sz="1700" dirty="0"/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1" dirty="0"/>
              <a:t>Improved service delivery: </a:t>
            </a: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dirty="0" smtClean="0"/>
              <a:t>D) Improvement of meteorological and hydrological service delivery</a:t>
            </a:r>
            <a:endParaRPr lang="en-GB" sz="1700" dirty="0"/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dirty="0" smtClean="0"/>
              <a:t>E) Community-based EWS in </a:t>
            </a:r>
            <a:r>
              <a:rPr lang="en-GB" sz="1700" smtClean="0"/>
              <a:t>selected countries </a:t>
            </a:r>
            <a:endParaRPr lang="en-GB" sz="17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16117" y="1340768"/>
            <a:ext cx="4500000" cy="6397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dirty="0" smtClean="0"/>
              <a:t>ECCC-funded project: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416109" y="2102866"/>
            <a:ext cx="4498975" cy="4680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1" dirty="0" smtClean="0"/>
              <a:t>Governance: </a:t>
            </a: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 smtClean="0"/>
              <a:t>Strengthened governance structures/ mechanisms for targeted Regional Centres and NMHSs are in place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1" dirty="0" smtClean="0"/>
              <a:t>Enhanced product development &amp; accessibility: </a:t>
            </a: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 smtClean="0"/>
              <a:t>Enhanced regional and national facilities and capacities to produce impact-based forecasts and risk-informed warnings of extreme/high-impact hydro-meteorological events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700" b="1" dirty="0" smtClean="0"/>
              <a:t>Improved service delivery: </a:t>
            </a: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700" dirty="0" smtClean="0"/>
              <a:t>Participating Regional Centres and NMHSs (better) deliver impact-based and risk-informed hydro-meteorological data, products and services to MHEWS stakeholders for decision support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8266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446" y="260648"/>
            <a:ext cx="7947554" cy="864096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Outcomes and m</a:t>
            </a:r>
            <a:r>
              <a:rPr lang="en-US" sz="3200" b="1" dirty="0" err="1" smtClean="0"/>
              <a:t>ain</a:t>
            </a:r>
            <a:r>
              <a:rPr lang="en-US" sz="3200" b="1" dirty="0" smtClean="0"/>
              <a:t> </a:t>
            </a:r>
            <a:r>
              <a:rPr lang="en-US" sz="3200" b="1" dirty="0"/>
              <a:t>“Service Lines” to address major </a:t>
            </a:r>
            <a:r>
              <a:rPr lang="en-US" sz="3200" b="1" dirty="0" smtClean="0"/>
              <a:t>hazards</a:t>
            </a:r>
            <a:endParaRPr lang="en-GB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3458864" y="1268760"/>
            <a:ext cx="3816424" cy="4855423"/>
          </a:xfrm>
          <a:prstGeom prst="rect">
            <a:avLst/>
          </a:prstGeom>
          <a:pattFill prst="wdUpDiag">
            <a:fgClr>
              <a:srgbClr val="CCECF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530872" y="1720791"/>
            <a:ext cx="1080000" cy="43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6" name="Rectangle 5"/>
          <p:cNvSpPr/>
          <p:nvPr/>
        </p:nvSpPr>
        <p:spPr>
          <a:xfrm>
            <a:off x="4827016" y="1709909"/>
            <a:ext cx="1080000" cy="43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6104690" y="1706169"/>
            <a:ext cx="1080000" cy="432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8" name="Rectangle 7"/>
          <p:cNvSpPr/>
          <p:nvPr/>
        </p:nvSpPr>
        <p:spPr>
          <a:xfrm>
            <a:off x="7347296" y="1707265"/>
            <a:ext cx="1080000" cy="43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9" name="Rectangle 8"/>
          <p:cNvSpPr/>
          <p:nvPr/>
        </p:nvSpPr>
        <p:spPr>
          <a:xfrm>
            <a:off x="72161" y="1873190"/>
            <a:ext cx="8499271" cy="72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0" name="Rectangle 9"/>
          <p:cNvSpPr/>
          <p:nvPr/>
        </p:nvSpPr>
        <p:spPr>
          <a:xfrm>
            <a:off x="72161" y="2726568"/>
            <a:ext cx="8499271" cy="216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1" name="Rectangle 10"/>
          <p:cNvSpPr/>
          <p:nvPr/>
        </p:nvSpPr>
        <p:spPr>
          <a:xfrm>
            <a:off x="72161" y="5877352"/>
            <a:ext cx="8499271" cy="72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2" name="Rectangle 11"/>
          <p:cNvSpPr/>
          <p:nvPr/>
        </p:nvSpPr>
        <p:spPr>
          <a:xfrm>
            <a:off x="72161" y="5013256"/>
            <a:ext cx="8499271" cy="72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2087" y="4500000"/>
            <a:ext cx="596638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SWFDP</a:t>
            </a:r>
            <a:endParaRPr lang="en-GB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899024" y="4500000"/>
            <a:ext cx="900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FFGS, APFM</a:t>
            </a:r>
            <a:endParaRPr lang="en-GB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6392770" y="4500000"/>
            <a:ext cx="518091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CIFDP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635328" y="4500000"/>
            <a:ext cx="498855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IDMP</a:t>
            </a:r>
            <a:endParaRPr lang="en-GB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1752301" y="3167390"/>
            <a:ext cx="1739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Observations &amp; Monitoring</a:t>
            </a:r>
            <a:endParaRPr lang="en-GB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290512" y="3718193"/>
            <a:ext cx="31967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 smtClean="0"/>
              <a:t>Data Processing, Modelling, Forecasting, Predictions,</a:t>
            </a:r>
            <a:br>
              <a:rPr lang="en-GB" sz="1100" dirty="0" smtClean="0"/>
            </a:br>
            <a:r>
              <a:rPr lang="en-GB" sz="1100" dirty="0" smtClean="0"/>
              <a:t>Scenarios </a:t>
            </a:r>
            <a:r>
              <a:rPr lang="en-GB" sz="1100" dirty="0" smtClean="0">
                <a:sym typeface="Wingdings" panose="05000000000000000000" pitchFamily="2" charset="2"/>
              </a:rPr>
              <a:t> Product Development, Infrastructure</a:t>
            </a:r>
            <a:endParaRPr lang="en-GB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446" y="5445224"/>
            <a:ext cx="2943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Service Delivery, User Engagement, Applications</a:t>
            </a:r>
            <a:endParaRPr lang="en-GB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458864" y="1486465"/>
            <a:ext cx="1109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Severe Weather</a:t>
            </a:r>
            <a:endParaRPr lang="en-GB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036052" y="1486465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Floods</a:t>
            </a:r>
            <a:endParaRPr lang="en-GB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6106635" y="1484784"/>
            <a:ext cx="10903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Coastal Hazards</a:t>
            </a:r>
            <a:endParaRPr lang="en-GB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7569516" y="1495597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Drought</a:t>
            </a:r>
            <a:endParaRPr lang="en-GB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1146493" y="6166465"/>
            <a:ext cx="22733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100" dirty="0" smtClean="0"/>
              <a:t>Coordination</a:t>
            </a:r>
            <a:r>
              <a:rPr lang="en-GB" sz="1100" dirty="0"/>
              <a:t>, Planning, Partnerships</a:t>
            </a:r>
          </a:p>
          <a:p>
            <a:pPr algn="r"/>
            <a:r>
              <a:rPr lang="en-GB" sz="1100" dirty="0" smtClean="0"/>
              <a:t>Resource Mobilization</a:t>
            </a:r>
            <a:endParaRPr lang="en-GB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72161" y="1864952"/>
            <a:ext cx="334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Outcome 1: </a:t>
            </a:r>
            <a:r>
              <a:rPr lang="en-US" sz="1200" b="1" dirty="0"/>
              <a:t>Strengthened </a:t>
            </a:r>
            <a:r>
              <a:rPr lang="en-US" sz="1200" b="1" dirty="0" smtClean="0"/>
              <a:t>governance structures/</a:t>
            </a:r>
            <a:br>
              <a:rPr lang="en-US" sz="1200" b="1" dirty="0" smtClean="0"/>
            </a:br>
            <a:r>
              <a:rPr lang="en-US" sz="1200" b="1" dirty="0" smtClean="0"/>
              <a:t>mechanisms </a:t>
            </a:r>
            <a:r>
              <a:rPr lang="en-US" sz="1200" b="1" dirty="0"/>
              <a:t>for </a:t>
            </a:r>
            <a:r>
              <a:rPr lang="en-US" sz="1200" b="1" dirty="0" smtClean="0"/>
              <a:t>the Regional </a:t>
            </a:r>
            <a:r>
              <a:rPr lang="en-US" sz="1200" b="1" dirty="0" err="1" smtClean="0"/>
              <a:t>Centres</a:t>
            </a:r>
            <a:r>
              <a:rPr lang="en-US" sz="1200" b="1" dirty="0" smtClean="0"/>
              <a:t>/NMHSs</a:t>
            </a:r>
            <a:br>
              <a:rPr lang="en-US" sz="1200" b="1" dirty="0" smtClean="0"/>
            </a:br>
            <a:r>
              <a:rPr lang="en-US" sz="1200" b="1" dirty="0" smtClean="0"/>
              <a:t>targeted </a:t>
            </a:r>
            <a:r>
              <a:rPr lang="en-US" sz="1200" b="1" dirty="0"/>
              <a:t>by </a:t>
            </a:r>
            <a:r>
              <a:rPr lang="en-US" sz="1200" b="1" dirty="0" smtClean="0"/>
              <a:t>the project </a:t>
            </a:r>
            <a:r>
              <a:rPr lang="en-US" sz="1200" b="1" dirty="0"/>
              <a:t>are in place</a:t>
            </a:r>
            <a:endParaRPr lang="en-GB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496" y="270239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Outcome 2: </a:t>
            </a:r>
            <a:r>
              <a:rPr lang="en-US" sz="1200" b="1" dirty="0"/>
              <a:t>Enhanced product development </a:t>
            </a:r>
            <a:r>
              <a:rPr lang="en-US" sz="1200" b="1" dirty="0" smtClean="0"/>
              <a:t>and</a:t>
            </a:r>
            <a:br>
              <a:rPr lang="en-US" sz="1200" b="1" dirty="0" smtClean="0"/>
            </a:br>
            <a:r>
              <a:rPr lang="en-US" sz="1200" b="1" dirty="0" smtClean="0"/>
              <a:t>accessibility (incl. regional/national facilities and</a:t>
            </a:r>
            <a:br>
              <a:rPr lang="en-US" sz="1200" b="1" dirty="0" smtClean="0"/>
            </a:br>
            <a:r>
              <a:rPr lang="en-US" sz="1200" b="1" dirty="0" smtClean="0"/>
              <a:t>capacities)</a:t>
            </a:r>
            <a:endParaRPr lang="en-GB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5496" y="5862572"/>
            <a:ext cx="1526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Project Management</a:t>
            </a:r>
            <a:endParaRPr lang="en-GB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7126" y="4998476"/>
            <a:ext cx="3028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Outcome 3: Strengthened service delivery </a:t>
            </a:r>
            <a:r>
              <a:rPr lang="en-US" sz="1200" b="1" dirty="0" smtClean="0"/>
              <a:t>to</a:t>
            </a:r>
            <a:br>
              <a:rPr lang="en-US" sz="1200" b="1" dirty="0" smtClean="0"/>
            </a:br>
            <a:r>
              <a:rPr lang="en-US" sz="1200" b="1" dirty="0" smtClean="0"/>
              <a:t>MHEWS </a:t>
            </a:r>
            <a:r>
              <a:rPr lang="en-US" sz="1200" b="1" dirty="0"/>
              <a:t>stakeholders for decision support</a:t>
            </a:r>
            <a:endParaRPr lang="en-GB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35896" y="5085184"/>
            <a:ext cx="4752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Service Delivery Strategy</a:t>
            </a:r>
            <a:endParaRPr lang="en-GB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3636424" y="1943254"/>
            <a:ext cx="4752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DRR Roadmap, Framework/Mechanism for WMO Contributions to the GFCS</a:t>
            </a:r>
            <a:endParaRPr lang="en-GB" sz="1100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6175674" y="3802250"/>
            <a:ext cx="532859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Capacity Development Strategy, Resource Mobilization/Partnership Strategy</a:t>
            </a:r>
            <a:endParaRPr lang="en-GB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4929820" y="2303294"/>
            <a:ext cx="900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FFGS, APFM</a:t>
            </a:r>
            <a:endParaRPr lang="en-GB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308000" y="2304000"/>
            <a:ext cx="1188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/>
              <a:t>IDMP, GFCS</a:t>
            </a:r>
            <a:endParaRPr lang="en-GB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7308000" y="5445224"/>
            <a:ext cx="1188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IDMP, GFCS (UIP)</a:t>
            </a:r>
            <a:endParaRPr lang="en-GB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4915478" y="5445224"/>
            <a:ext cx="900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FFGS, APFM</a:t>
            </a:r>
            <a:endParaRPr lang="en-GB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910724" y="4463534"/>
            <a:ext cx="2581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Risk (Hazard &amp; Vulnerability) Assessments</a:t>
            </a:r>
            <a:endParaRPr lang="en-GB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3773616" y="5445224"/>
            <a:ext cx="596638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SWFDP</a:t>
            </a:r>
            <a:endParaRPr lang="en-GB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3781854" y="2304000"/>
            <a:ext cx="596638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SWFDP</a:t>
            </a:r>
            <a:endParaRPr lang="en-GB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6394716" y="2304000"/>
            <a:ext cx="518091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CIFDP</a:t>
            </a:r>
            <a:endParaRPr lang="en-GB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6397157" y="5445224"/>
            <a:ext cx="518091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CIFDP</a:t>
            </a:r>
            <a:endParaRPr lang="en-GB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3635896" y="3960000"/>
            <a:ext cx="4752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Seamless GDPFS</a:t>
            </a:r>
            <a:endParaRPr lang="en-GB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3635896" y="3636000"/>
            <a:ext cx="4752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WIS</a:t>
            </a:r>
            <a:endParaRPr lang="en-GB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3635896" y="2807350"/>
            <a:ext cx="4752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WIGOS</a:t>
            </a:r>
            <a:endParaRPr lang="en-GB" sz="1100" dirty="0"/>
          </a:p>
        </p:txBody>
      </p:sp>
      <p:sp>
        <p:nvSpPr>
          <p:cNvPr id="63" name="TextBox 62"/>
          <p:cNvSpPr txBox="1"/>
          <p:nvPr/>
        </p:nvSpPr>
        <p:spPr>
          <a:xfrm>
            <a:off x="3852440" y="3132000"/>
            <a:ext cx="431528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GOS</a:t>
            </a:r>
            <a:endParaRPr lang="en-GB" sz="1100" dirty="0"/>
          </a:p>
        </p:txBody>
      </p:sp>
      <p:sp>
        <p:nvSpPr>
          <p:cNvPr id="64" name="TextBox 63"/>
          <p:cNvSpPr txBox="1"/>
          <p:nvPr/>
        </p:nvSpPr>
        <p:spPr>
          <a:xfrm>
            <a:off x="5076056" y="3132000"/>
            <a:ext cx="574196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HYCOS</a:t>
            </a:r>
            <a:endParaRPr lang="en-GB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6392770" y="3132000"/>
            <a:ext cx="524503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sz="1100" dirty="0" smtClean="0"/>
              <a:t>GOOS</a:t>
            </a:r>
            <a:endParaRPr lang="en-GB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7308000" y="3132000"/>
            <a:ext cx="118800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100" dirty="0" smtClean="0"/>
              <a:t>GCOS, GFCS (OBS)</a:t>
            </a:r>
            <a:endParaRPr lang="en-GB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7668344" y="4103494"/>
            <a:ext cx="46679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RCCs</a:t>
            </a:r>
            <a:endParaRPr lang="en-GB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7687823" y="3780000"/>
            <a:ext cx="423514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00" dirty="0" smtClean="0"/>
              <a:t>CSIS</a:t>
            </a:r>
            <a:endParaRPr lang="en-GB" sz="1100" dirty="0"/>
          </a:p>
        </p:txBody>
      </p:sp>
      <p:sp>
        <p:nvSpPr>
          <p:cNvPr id="79" name="TextBox 78"/>
          <p:cNvSpPr txBox="1"/>
          <p:nvPr/>
        </p:nvSpPr>
        <p:spPr>
          <a:xfrm>
            <a:off x="4355976" y="1268760"/>
            <a:ext cx="19848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 Storms, incl. Tropical Cyclones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37892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Next Steps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Regional stocktaking of existing capacity/needs assessments and on-going project (desktop consultancy)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Project Steering Committee Meetings: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For the CREWS Pacific and ECCC projects during the Pacific Meteorological Council (PMC-4) meeting in August in Honiara, Solomon Islands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For </a:t>
            </a:r>
            <a:r>
              <a:rPr lang="en-US" sz="2200" dirty="0"/>
              <a:t>SEA </a:t>
            </a:r>
            <a:r>
              <a:rPr lang="en-US" sz="2200" dirty="0" smtClean="0"/>
              <a:t>(ECCC project) in October in Hanoi, Vietnam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First workshops: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200" dirty="0" smtClean="0">
                <a:sym typeface="Wingdings" panose="05000000000000000000" pitchFamily="2" charset="2"/>
              </a:rPr>
              <a:t>In-country CAP </a:t>
            </a:r>
            <a:r>
              <a:rPr lang="en-GB" sz="2200" dirty="0">
                <a:sym typeface="Wingdings" panose="05000000000000000000" pitchFamily="2" charset="2"/>
              </a:rPr>
              <a:t>Jump-Start Workshops in Pacific SIDS (July/August</a:t>
            </a:r>
            <a:r>
              <a:rPr lang="en-GB" sz="2200" dirty="0" smtClean="0">
                <a:sym typeface="Wingdings" panose="05000000000000000000" pitchFamily="2" charset="2"/>
              </a:rPr>
              <a:t>) (Outcome 3)</a:t>
            </a:r>
            <a:endParaRPr lang="en-GB" sz="22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Country-level strategic planning (Outcome 1)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SIDS event at COP23 in November in Bonn, Germany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113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Annual work plan 2017/18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53028"/>
              </p:ext>
            </p:extLst>
          </p:nvPr>
        </p:nvGraphicFramePr>
        <p:xfrm>
          <a:off x="179510" y="908720"/>
          <a:ext cx="8784980" cy="5879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224"/>
                <a:gridCol w="712224"/>
                <a:gridCol w="712224"/>
                <a:gridCol w="712492"/>
                <a:gridCol w="555211"/>
                <a:gridCol w="446582"/>
                <a:gridCol w="366778"/>
                <a:gridCol w="502199"/>
                <a:gridCol w="475601"/>
                <a:gridCol w="458672"/>
                <a:gridCol w="513130"/>
                <a:gridCol w="490109"/>
                <a:gridCol w="434488"/>
                <a:gridCol w="471633"/>
                <a:gridCol w="1221413"/>
              </a:tblGrid>
              <a:tr h="282051">
                <a:tc rowSpan="4">
                  <a:txBody>
                    <a:bodyPr/>
                    <a:lstStyle/>
                    <a:p>
                      <a:pPr algn="ctr" fontAlgn="t"/>
                      <a:r>
                        <a:rPr lang="fr-C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OUT-COMES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fr-C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OUT-PUTS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Year 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Year 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5559">
                <a:tc v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2017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>
                          <a:effectLst/>
                        </a:rPr>
                        <a:t>2018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0334">
                <a:tc v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Q1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Q2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>
                          <a:effectLst/>
                        </a:rPr>
                        <a:t>Q3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Q4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400" b="1" u="none" strike="noStrike" dirty="0">
                          <a:effectLst/>
                        </a:rPr>
                        <a:t>Q1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40334">
                <a:tc v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>
                          <a:effectLst/>
                        </a:rPr>
                        <a:t> </a:t>
                      </a:r>
                      <a:r>
                        <a:rPr lang="en-GB" sz="1400" u="none" strike="noStrike" dirty="0" smtClean="0">
                          <a:effectLst/>
                        </a:rPr>
                        <a:t>Jan-Mar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Apr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>
                          <a:effectLst/>
                        </a:rPr>
                        <a:t>May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Jun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Jul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Aug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Sep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Oct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Nov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Dec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Jan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Feb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u="none" strike="noStrike" dirty="0" smtClean="0">
                          <a:effectLst/>
                        </a:rPr>
                        <a:t>Mar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>
                          <a:effectLst/>
                        </a:rPr>
                        <a:t>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>
                          <a:effectLst/>
                        </a:rPr>
                        <a:t>1.1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Stocktaking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Governance Workshops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>
                          <a:effectLst/>
                        </a:rPr>
                        <a:t>1.2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Fiji Strategic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Plan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Strategic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plans (national level)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>
                          <a:effectLst/>
                        </a:rPr>
                        <a:t>1.3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rowSpan="5"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 smtClean="0">
                          <a:effectLst/>
                        </a:rPr>
                        <a:t>2.1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NWP Vietnam</a:t>
                      </a: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 smtClean="0">
                          <a:effectLst/>
                        </a:rPr>
                        <a:t>2.2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 smtClean="0">
                          <a:effectLst/>
                        </a:rPr>
                        <a:t>2.3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pPr algn="l" rtl="0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pPr algn="l" rtl="0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rowSpan="5"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 smtClean="0">
                          <a:effectLst/>
                        </a:rPr>
                        <a:t>3.1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 Workshops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Regional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Workshops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 smtClean="0">
                          <a:effectLst/>
                        </a:rPr>
                        <a:t>3.2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 smtClean="0">
                          <a:effectLst/>
                        </a:rPr>
                        <a:t>3.3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Fiji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NCOF?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pPr algn="l" rtl="0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pPr algn="l" rtl="0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rowSpan="5"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 (Project</a:t>
                      </a:r>
                      <a:r>
                        <a:rPr lang="fr-CH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CH" sz="14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Mgmt</a:t>
                      </a:r>
                      <a:r>
                        <a:rPr lang="fr-CH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400" b="1" u="none" strike="noStrike" dirty="0" smtClean="0">
                          <a:effectLst/>
                        </a:rPr>
                        <a:t>0.1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Salaries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dirty="0" smtClean="0"/>
                        <a:t>0.2</a:t>
                      </a:r>
                      <a:endParaRPr lang="en-GB" sz="1400" b="1" dirty="0"/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H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Travel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0.3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PSC Pacific</a:t>
                      </a:r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PSC SEA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dirty="0" smtClean="0"/>
                        <a:t>0.4</a:t>
                      </a:r>
                      <a:endParaRPr lang="en-GB" sz="1400" b="1" dirty="0"/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COP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033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fr-CH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0.5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99" marR="4499" marT="4499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47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ther" ma:contentTypeID="0x010100D5C5FC89B6014AABBE9180C15A3FDE1C" ma:contentTypeVersion="1" ma:contentTypeDescription="" ma:contentTypeScope="" ma:versionID="84a7f6b9a9324c93f7c429fe637c4145">
  <xsd:schema xmlns:xsd="http://www.w3.org/2001/XMLSchema" xmlns:p="http://schemas.microsoft.com/office/2006/metadata/properties" xmlns:ns2="0e656187-b300-4fb0-8bf4-3a50f872073c" targetNamespace="http://schemas.microsoft.com/office/2006/metadata/properties" ma:root="true" ma:fieldsID="d82bb511108d8e269345fc9bd5c1ab5b" ns2:_="">
    <xsd:import namespace="0e656187-b300-4fb0-8bf4-3a50f872073c"/>
    <xsd:element name="properties">
      <xsd:complexType>
        <xsd:sequence>
          <xsd:element name="documentManagement">
            <xsd:complexType>
              <xsd:all>
                <xsd:element ref="ns2:Country" minOccurs="0"/>
                <xsd:element ref="ns2:Department"/>
                <xsd:element ref="ns2:Subject_x0020_"/>
                <xsd:element ref="ns2:Project_x0020_Identification_x0020__x002f__x0020_Referenc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e656187-b300-4fb0-8bf4-3a50f872073c" elementFormDefault="qualified">
    <xsd:import namespace="http://schemas.microsoft.com/office/2006/documentManagement/types"/>
    <xsd:element name="Country" ma:index="8" nillable="true" ma:displayName="Country" ma:format="Dropdown" ma:internalName="Country">
      <xsd:simpleType>
        <xsd:restriction base="dms:Choice">
          <xsd:enumeration value=""/>
          <xsd:enumeration value="Afghanistan"/>
          <xsd:enumeration value="Albania"/>
          <xsd:enumeration value="Algeria"/>
          <xsd:enumeration value="Angola"/>
          <xsd:enumeration value="Antigua and Barbuda"/>
          <xsd:enumeration value="Argentina"/>
          <xsd:enumeration value="Armenia"/>
          <xsd:enumeration value="Australia"/>
          <xsd:enumeration value="Austria"/>
          <xsd:enumeration value="Azerbaijan"/>
          <xsd:enumeration value="Bahamas"/>
          <xsd:enumeration value="Bahrain"/>
          <xsd:enumeration value="Bangladesh"/>
          <xsd:enumeration value="Barbados"/>
          <xsd:enumeration value="Belarus"/>
          <xsd:enumeration value="Belgium"/>
          <xsd:enumeration value="Belize"/>
          <xsd:enumeration value="Benin"/>
          <xsd:enumeration value="Bhutan"/>
          <xsd:enumeration value="Bolivia, Plurinational State of"/>
          <xsd:enumeration value="Bosnia and Herzegovina"/>
          <xsd:enumeration value="Botswana"/>
          <xsd:enumeration value="Brazil"/>
          <xsd:enumeration value="British Caribbean Territories"/>
          <xsd:enumeration value="Brunei Darussalam"/>
          <xsd:enumeration value="Bulgaria"/>
          <xsd:enumeration value="Burkina Faso"/>
          <xsd:enumeration value="Burundi"/>
          <xsd:enumeration value="Cabo Verde"/>
          <xsd:enumeration value="Cambodia"/>
          <xsd:enumeration value="Cameroon"/>
          <xsd:enumeration value="Canada"/>
          <xsd:enumeration value="Central African Republic"/>
          <xsd:enumeration value="Chad"/>
          <xsd:enumeration value="Chile"/>
          <xsd:enumeration value="China"/>
          <xsd:enumeration value="Colombia"/>
          <xsd:enumeration value="Comoros"/>
          <xsd:enumeration value="Congo"/>
          <xsd:enumeration value="Cook Islands"/>
          <xsd:enumeration value="Costa Rica"/>
          <xsd:enumeration value="Ivory Coast"/>
          <xsd:enumeration value="Croatia"/>
          <xsd:enumeration value="Cuba"/>
          <xsd:enumeration value="Curaçao and Sint Maarten"/>
          <xsd:enumeration value="Cyprus"/>
          <xsd:enumeration value="Czech Republic"/>
          <xsd:enumeration value="Democratic People's Republic of Korea"/>
          <xsd:enumeration value="Democratic Republic of the Congo"/>
          <xsd:enumeration value="Denmark"/>
          <xsd:enumeration value="Djibouti"/>
          <xsd:enumeration value="Dominica"/>
          <xsd:enumeration value="Dominican Republic"/>
          <xsd:enumeration value="Ecuador"/>
          <xsd:enumeration value="Egypt"/>
          <xsd:enumeration value="El Salvador"/>
          <xsd:enumeration value="Eritrea"/>
          <xsd:enumeration value="Estonia"/>
          <xsd:enumeration value="Ethiopia"/>
          <xsd:enumeration value="Fiji"/>
          <xsd:enumeration value="Finland"/>
          <xsd:enumeration value="France"/>
          <xsd:enumeration value="French Polynesia"/>
          <xsd:enumeration value="Gabon"/>
          <xsd:enumeration value="Gambia"/>
          <xsd:enumeration value="Georgia"/>
          <xsd:enumeration value="Germany"/>
          <xsd:enumeration value="Ghana"/>
          <xsd:enumeration value="Greece"/>
          <xsd:enumeration value="Guatemala"/>
          <xsd:enumeration value="Guinea"/>
          <xsd:enumeration value="Guinea-Bissau"/>
          <xsd:enumeration value="Guyana"/>
          <xsd:enumeration value="Haiti"/>
          <xsd:enumeration value="Honduras"/>
          <xsd:enumeration value="Hong Kong, China"/>
          <xsd:enumeration value="Hungary"/>
          <xsd:enumeration value="Iceland"/>
          <xsd:enumeration value="India"/>
          <xsd:enumeration value="Indonesia"/>
          <xsd:enumeration value="Iran, Islamic Republic of"/>
          <xsd:enumeration value="Iraq"/>
          <xsd:enumeration value="Ireland"/>
          <xsd:enumeration value="Israel"/>
          <xsd:enumeration value="Italy"/>
          <xsd:enumeration value="Jamaica"/>
          <xsd:enumeration value="Japan"/>
          <xsd:enumeration value="Jordan"/>
          <xsd:enumeration value="Kazakhstan"/>
          <xsd:enumeration value="Kenya"/>
          <xsd:enumeration value="Kiribati"/>
          <xsd:enumeration value="Kuwait"/>
          <xsd:enumeration value="Kyrgyzstan"/>
          <xsd:enumeration value="Lao People's Democratic Republic"/>
          <xsd:enumeration value="Latvia"/>
          <xsd:enumeration value="Lebanon"/>
          <xsd:enumeration value="Lesotho"/>
          <xsd:enumeration value="Liberia"/>
          <xsd:enumeration value="Libya"/>
          <xsd:enumeration value="Lithuania"/>
          <xsd:enumeration value="Luxembourg"/>
          <xsd:enumeration value="Macao, China"/>
          <xsd:enumeration value="Madagascar"/>
          <xsd:enumeration value="Malawi"/>
          <xsd:enumeration value="Malaysia"/>
          <xsd:enumeration value="Maldives"/>
          <xsd:enumeration value="Mali"/>
          <xsd:enumeration value="Malta"/>
          <xsd:enumeration value="Mauritania"/>
          <xsd:enumeration value="Mauritius"/>
          <xsd:enumeration value="Mexico"/>
          <xsd:enumeration value="Micronesia, Federated States of"/>
          <xsd:enumeration value="Monaco"/>
          <xsd:enumeration value="Mongolia"/>
          <xsd:enumeration value="Montenegro"/>
          <xsd:enumeration value="Morocco"/>
          <xsd:enumeration value="Mozambique"/>
          <xsd:enumeration value="Myanmar"/>
          <xsd:enumeration value="Namibia"/>
          <xsd:enumeration value="Nepal"/>
          <xsd:enumeration value="Netherlands"/>
          <xsd:enumeration value="New Caledonia"/>
          <xsd:enumeration value="New Zealand"/>
          <xsd:enumeration value="Nicaragua"/>
          <xsd:enumeration value="Niger"/>
          <xsd:enumeration value="Nigeria"/>
          <xsd:enumeration value="Niue"/>
          <xsd:enumeration value="Norway"/>
          <xsd:enumeration value="Oman"/>
          <xsd:enumeration value="Pakistan"/>
          <xsd:enumeration value="Panama"/>
          <xsd:enumeration value="Papua New Guinea"/>
          <xsd:enumeration value="Paraguay"/>
          <xsd:enumeration value="Peru"/>
          <xsd:enumeration value="Philippines"/>
          <xsd:enumeration value="Poland"/>
          <xsd:enumeration value="Portugal"/>
          <xsd:enumeration value="Qatar"/>
          <xsd:enumeration value="Republic of Korea"/>
          <xsd:enumeration value="Republic of Moldova"/>
          <xsd:enumeration value="Romania"/>
          <xsd:enumeration value="Russian Federation"/>
          <xsd:enumeration value="Rwanda"/>
          <xsd:enumeration value="Saint Lucia"/>
          <xsd:enumeration value="Samoa"/>
          <xsd:enumeration value="Sao Tome and Principe"/>
          <xsd:enumeration value="Saudi Arabia"/>
          <xsd:enumeration value="Senegal"/>
          <xsd:enumeration value="Serbia"/>
          <xsd:enumeration value="Seychelles"/>
          <xsd:enumeration value="Sierra Leone"/>
          <xsd:enumeration value="Singapore"/>
          <xsd:enumeration value="Slovakia"/>
          <xsd:enumeration value="Slovenia"/>
          <xsd:enumeration value="Solomon Islands"/>
          <xsd:enumeration value="Somalia"/>
          <xsd:enumeration value="South Africa"/>
          <xsd:enumeration value="South Sudan"/>
          <xsd:enumeration value="Spain"/>
          <xsd:enumeration value="Sri Lanka"/>
          <xsd:enumeration value="Sudan"/>
          <xsd:enumeration value="Suriname"/>
          <xsd:enumeration value="Swaziland"/>
          <xsd:enumeration value="Sweden"/>
          <xsd:enumeration value="Switzerland"/>
          <xsd:enumeration value="Syrian Arab Republic"/>
          <xsd:enumeration value="Tajikistan"/>
          <xsd:enumeration value="Thailand"/>
          <xsd:enumeration value="The former Yugoslav Republic of Macedonia"/>
          <xsd:enumeration value="Timor-Leste"/>
          <xsd:enumeration value="Togo"/>
          <xsd:enumeration value="Tonga"/>
          <xsd:enumeration value="Trinidad and Tobago"/>
          <xsd:enumeration value="Tunisia"/>
          <xsd:enumeration value="Turkey"/>
          <xsd:enumeration value="Turkmenistan"/>
          <xsd:enumeration value="Tuvalu"/>
          <xsd:enumeration value="Uganda"/>
          <xsd:enumeration value="Ukraine"/>
          <xsd:enumeration value="United Arab Emirates"/>
          <xsd:enumeration value="United Kingdom of Great Britain and Northern Ireland"/>
          <xsd:enumeration value="United Republic of Tanzania"/>
          <xsd:enumeration value="United States of America"/>
          <xsd:enumeration value="Uruguay"/>
          <xsd:enumeration value="Uzbekistan"/>
          <xsd:enumeration value="Vanuatu"/>
          <xsd:enumeration value="Venezuela, Bolivarian Republic of"/>
          <xsd:enumeration value="Viet Nam"/>
          <xsd:enumeration value="Yemen"/>
          <xsd:enumeration value="Zambia"/>
          <xsd:enumeration value="Zimbabwe"/>
        </xsd:restriction>
      </xsd:simpleType>
    </xsd:element>
    <xsd:element name="Department" ma:index="9" ma:displayName="Department" ma:format="Dropdown" ma:internalName="Department">
      <xsd:simpleType>
        <xsd:restriction base="dms:Choice">
          <xsd:enumeration value="ASGO"/>
          <xsd:enumeration value="CER"/>
          <xsd:enumeration value="CER/COMM"/>
          <xsd:enumeration value="CER/EXT"/>
          <xsd:enumeration value="CLW"/>
          <xsd:enumeration value="CLW/AGM"/>
          <xsd:enumeration value="CLW/BSH"/>
          <xsd:enumeration value="CLW/CBHWR"/>
          <xsd:enumeration value="CLW/CCA"/>
          <xsd:enumeration value="CLW/CLPA"/>
          <xsd:enumeration value="CLW/DMA"/>
          <xsd:enumeration value="CLW/GCOS"/>
          <xsd:enumeration value="CLW/GFCS"/>
          <xsd:enumeration value="CLW/HFWR"/>
          <xsd:enumeration value="CLW/HWR"/>
          <xsd:enumeration value="CLW/WCAS"/>
          <xsd:enumeration value="DRA"/>
          <xsd:enumeration value="DRA/AFLDC"/>
          <xsd:enumeration value="DRA/ETR"/>
          <xsd:enumeration value="DRA/RAM"/>
          <xsd:enumeration value="DRA/RAP"/>
          <xsd:enumeration value="DRA/RMDP"/>
          <xsd:enumeration value="DRA/ROE"/>
          <xsd:enumeration value="DSGO"/>
          <xsd:enumeration value="IOO"/>
          <xsd:enumeration value="LCP"/>
          <xsd:enumeration value="LCP/CNF"/>
          <xsd:enumeration value="LCP/DPM"/>
          <xsd:enumeration value="LCP/LSU"/>
          <xsd:enumeration value="OBS-WIGOS"/>
          <xsd:enumeration value="OBS-WIGOS/OSD"/>
          <xsd:enumeration value="OBS-WIGOS/SAT"/>
          <xsd:enumeration value="OBS-WIGOS/WIGOS"/>
          <xsd:enumeration value="OBS-WIS"/>
          <xsd:enumeration value="OBS-WIS/DRMM"/>
          <xsd:enumeration value="OBS-WIS/IMO"/>
          <xsd:enumeration value="REM"/>
          <xsd:enumeration value="REM/BO"/>
          <xsd:enumeration value="REM/FIN"/>
          <xsd:enumeration value="REM/HRD"/>
          <xsd:enumeration value="REM/ITCSD"/>
          <xsd:enumeration value="REM/PCTD"/>
          <xsd:enumeration value="RES-ARE"/>
          <xsd:enumeration value="RES-WCRP"/>
          <xsd:enumeration value="SGO"/>
          <xsd:enumeration value="SGO/ADM"/>
          <xsd:enumeration value="SGO/EASG"/>
          <xsd:enumeration value="SGO/LC"/>
          <xsd:enumeration value="SPO"/>
          <xsd:enumeration value="WDS"/>
          <xsd:enumeration value="WDS/AEM"/>
          <xsd:enumeration value="WDS/DPFS"/>
          <xsd:enumeration value="WDS/DRR"/>
          <xsd:enumeration value="WDS/MMO"/>
          <xsd:enumeration value="WDS/PWS"/>
          <xsd:enumeration value="WDS/TCP"/>
        </xsd:restriction>
      </xsd:simpleType>
    </xsd:element>
    <xsd:element name="Subject_x0020_" ma:index="10" ma:displayName="Subject " ma:internalName="Subject_x0020_">
      <xsd:simpleType>
        <xsd:restriction base="dms:Text">
          <xsd:minLength value="1"/>
          <xsd:maxLength value="128"/>
        </xsd:restriction>
      </xsd:simpleType>
    </xsd:element>
    <xsd:element name="Project_x0020_Identification_x0020__x002f__x0020_Reference" ma:index="11" ma:displayName="Project Identification / Reference" ma:internalName="Project_x0020_Identification_x0020__x002f__x0020_Reference">
      <xsd:simpleType>
        <xsd:restriction base="dms:Text">
          <xsd:minLength value="1"/>
          <xsd:maxLength value="128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-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/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ntry xmlns="0e656187-b300-4fb0-8bf4-3a50f872073c">Fiji</Country>
    <Department xmlns="0e656187-b300-4fb0-8bf4-3a50f872073c">DRA</Department>
    <Subject_x0020_ xmlns="0e656187-b300-4fb0-8bf4-3a50f872073c">Presentation for CREWS Steering Committee</Subject_x0020_>
    <Project_x0020_Identification_x0020__x002f__x0020_Reference xmlns="0e656187-b300-4fb0-8bf4-3a50f872073c">XXXXXX-CREWS_Pacific</Project_x0020_Identification_x0020__x002f__x0020_Refer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6A2A03-90D2-4A6B-848B-A1E00BBAA4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656187-b300-4fb0-8bf4-3a50f872073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61130AE-E499-4ADE-9603-EB7C76839BBA}">
  <ds:schemaRefs>
    <ds:schemaRef ds:uri="http://www.w3.org/XML/1998/namespace"/>
    <ds:schemaRef ds:uri="http://schemas.microsoft.com/office/2006/metadata/properties"/>
    <ds:schemaRef ds:uri="0e656187-b300-4fb0-8bf4-3a50f872073c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FD51869-E74B-4267-981F-6E2F1B8E81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714</Words>
  <Application>Microsoft Office PowerPoint</Application>
  <PresentationFormat>On-screen Show (4:3)</PresentationFormat>
  <Paragraphs>223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Status update CREWS Pacific Regional Project:</vt:lpstr>
      <vt:lpstr>CREWS Pacific</vt:lpstr>
      <vt:lpstr>Relation between the different projects</vt:lpstr>
      <vt:lpstr>Preliminary budget distribution across the regions</vt:lpstr>
      <vt:lpstr>Progress to date</vt:lpstr>
      <vt:lpstr>Aligning the outcomes of the two projects </vt:lpstr>
      <vt:lpstr>Outcomes and main “Service Lines” to address major hazards</vt:lpstr>
      <vt:lpstr>Next Steps </vt:lpstr>
      <vt:lpstr>Annual work plan 2017/18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Jochen Luther</dc:creator>
  <cp:lastModifiedBy>Catherine Thompson</cp:lastModifiedBy>
  <cp:revision>77</cp:revision>
  <cp:lastPrinted>2017-06-20T11:26:32Z</cp:lastPrinted>
  <dcterms:created xsi:type="dcterms:W3CDTF">2017-06-19T04:56:30Z</dcterms:created>
  <dcterms:modified xsi:type="dcterms:W3CDTF">2017-10-18T17:00:27Z</dcterms:modified>
</cp:coreProperties>
</file>