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 autoCompressPictures="0">
  <p:sldMasterIdLst>
    <p:sldMasterId id="2147483653" r:id="rId1"/>
    <p:sldMasterId id="2147483654" r:id="rId2"/>
  </p:sldMasterIdLst>
  <p:notesMasterIdLst>
    <p:notesMasterId r:id="rId12"/>
  </p:notesMasterIdLst>
  <p:sldIdLst>
    <p:sldId id="256" r:id="rId3"/>
    <p:sldId id="269" r:id="rId4"/>
    <p:sldId id="304" r:id="rId5"/>
    <p:sldId id="303" r:id="rId6"/>
    <p:sldId id="302" r:id="rId7"/>
    <p:sldId id="317" r:id="rId8"/>
    <p:sldId id="318" r:id="rId9"/>
    <p:sldId id="319" r:id="rId10"/>
    <p:sldId id="315" r:id="rId11"/>
  </p:sldIdLst>
  <p:sldSz cx="9144000" cy="6858000" type="screen4x3"/>
  <p:notesSz cx="70104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3133C250-54AE-4EED-926A-4DDF0246EA0F}">
  <a:tblStyle styleId="{3133C250-54AE-4EED-926A-4DDF0246EA0F}" styleName="Table_0"/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15" autoAdjust="0"/>
    <p:restoredTop sz="94660"/>
  </p:normalViewPr>
  <p:slideViewPr>
    <p:cSldViewPr>
      <p:cViewPr>
        <p:scale>
          <a:sx n="90" d="100"/>
          <a:sy n="90" d="100"/>
        </p:scale>
        <p:origin x="-2262" y="-10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970337" y="0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81100" y="696912"/>
            <a:ext cx="4648199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9" cy="4183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970337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r" sz="12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lang="fr" sz="1200" b="1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20371894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9" cy="418306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9" name="Shape 49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57066" indent="-291179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64717" indent="-232943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30604" indent="-232943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96491" indent="-232943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BCABA0FA-3CE0-4FDC-AA67-967FCA22CAA9}" type="slidenum">
              <a:rPr lang="en-US" altLang="en-US">
                <a:solidFill>
                  <a:prstClr val="black"/>
                </a:solidFill>
                <a:cs typeface="Arial" pitchFamily="34" charset="0"/>
              </a:rPr>
              <a:pPr/>
              <a:t>1</a:t>
            </a:fld>
            <a:endParaRPr lang="en-US" altLang="en-US">
              <a:solidFill>
                <a:prstClr val="black"/>
              </a:solidFill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9" cy="418306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US" b="1" dirty="0" smtClean="0"/>
              <a:t>CREWS resources will contribute to improvement of  Government of Niger’s early warning services by: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Enhancing food security early warning system </a:t>
            </a:r>
          </a:p>
          <a:p>
            <a:endParaRPr lang="en-US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Establishing a flood and extreme weather warnings (mostly in urban areas and along major Niger and </a:t>
            </a:r>
            <a:r>
              <a:rPr lang="en-US" b="1" dirty="0" err="1" smtClean="0"/>
              <a:t>Komadougou</a:t>
            </a:r>
            <a:r>
              <a:rPr lang="en-US" b="1" dirty="0" smtClean="0"/>
              <a:t> Rivers) 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9" cy="418306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US" b="1" dirty="0" smtClean="0"/>
              <a:t>CREWS resources will contribute to improvement of  Government of Niger’s early warning services by: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Enhancing food security early warning system </a:t>
            </a:r>
          </a:p>
          <a:p>
            <a:endParaRPr lang="en-US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Establishing a flood and extreme weather warnings (mostly in urban areas and along major Niger and </a:t>
            </a:r>
            <a:r>
              <a:rPr lang="en-US" b="1" dirty="0" err="1" smtClean="0"/>
              <a:t>Komadougou</a:t>
            </a:r>
            <a:r>
              <a:rPr lang="en-US" b="1" dirty="0" smtClean="0"/>
              <a:t> Rivers) 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9" cy="418306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9" name="Shape 49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457647" y="274587"/>
            <a:ext cx="8228706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600" b="1" i="0" u="none" strike="noStrike" cap="none">
                <a:solidFill>
                  <a:srgbClr val="014C6D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600" b="1" i="0" u="none" strike="noStrike" cap="none">
                <a:solidFill>
                  <a:srgbClr val="014C6D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600" b="1" i="0" u="none" strike="noStrike" cap="none">
                <a:solidFill>
                  <a:srgbClr val="014C6D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600" b="1" i="0" u="none" strike="noStrike" cap="none">
                <a:solidFill>
                  <a:srgbClr val="014C6D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457647" y="1600649"/>
            <a:ext cx="8228706" cy="45251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285750" algn="l" rtl="0">
              <a:spcBef>
                <a:spcPts val="36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4763" marR="0" lvl="2" indent="909637" algn="l" rtl="0">
              <a:spcBef>
                <a:spcPts val="36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spcBef>
                <a:spcPts val="36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36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spcBef>
                <a:spcPts val="320"/>
              </a:spcBef>
              <a:spcAft>
                <a:spcPts val="0"/>
              </a:spcAft>
              <a:buClr>
                <a:srgbClr val="00783C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spcBef>
                <a:spcPts val="320"/>
              </a:spcBef>
              <a:spcAft>
                <a:spcPts val="0"/>
              </a:spcAft>
              <a:buClr>
                <a:srgbClr val="00783C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spcBef>
                <a:spcPts val="320"/>
              </a:spcBef>
              <a:spcAft>
                <a:spcPts val="0"/>
              </a:spcAft>
              <a:buClr>
                <a:srgbClr val="00783C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spcBef>
                <a:spcPts val="320"/>
              </a:spcBef>
              <a:spcAft>
                <a:spcPts val="0"/>
              </a:spcAft>
              <a:buClr>
                <a:srgbClr val="00783C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17" name="Shape 17"/>
          <p:cNvCxnSpPr/>
          <p:nvPr/>
        </p:nvCxnSpPr>
        <p:spPr>
          <a:xfrm>
            <a:off x="284908" y="803670"/>
            <a:ext cx="7335297" cy="0"/>
          </a:xfrm>
          <a:prstGeom prst="straightConnector1">
            <a:avLst/>
          </a:prstGeom>
          <a:solidFill>
            <a:srgbClr val="FFFFFF"/>
          </a:solidFill>
          <a:ln w="57150" cap="flat" cmpd="sng">
            <a:solidFill>
              <a:srgbClr val="3A81BA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8" name="Shape 18" descr="cid:2__=4EBBF7D9DFDAE9338f9e@wb.ad.worldbank.or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375419" y="6027737"/>
            <a:ext cx="1866387" cy="486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71BE1-470C-458D-9E73-692BC91F1230}" type="datetimeFigureOut">
              <a:rPr lang="en-US" altLang="en-US"/>
              <a:pPr>
                <a:defRPr/>
              </a:pPr>
              <a:t>16/03/2018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AC280-BEBB-4101-B634-F95F413A3E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8401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B59F1-8FDB-4ADB-8D74-0A98C9198F6D}" type="datetimeFigureOut">
              <a:rPr lang="en-US" altLang="en-US"/>
              <a:pPr>
                <a:defRPr/>
              </a:pPr>
              <a:t>16/03/2018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27914-76CF-4C03-A7AA-CEF6AB833A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92168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3930E-94FC-4F52-AA45-F56CC740B8A2}" type="datetimeFigureOut">
              <a:rPr lang="en-US" altLang="en-US"/>
              <a:pPr>
                <a:defRPr/>
              </a:pPr>
              <a:t>16/03/2018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8603A-B9D5-414C-BCC9-ABD5FC58F6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59459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6CA28-AB9E-439F-BF25-F86F1785941C}" type="datetimeFigureOut">
              <a:rPr lang="en-US" altLang="en-US"/>
              <a:pPr>
                <a:defRPr/>
              </a:pPr>
              <a:t>16/03/2018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28B97-AE67-4D0D-98D2-53A8175051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44235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7F1E56-938E-4354-BB17-6B6DD3904306}" type="datetimeFigureOut">
              <a:rPr lang="en-US" altLang="en-US"/>
              <a:pPr>
                <a:defRPr/>
              </a:pPr>
              <a:t>16/03/2018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6EDB6-5994-49A2-A37A-8C185A7AC2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23248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37E3D7-B343-4F19-AA7C-3B313F63B26E}" type="datetimeFigureOut">
              <a:rPr lang="en-US" altLang="en-US"/>
              <a:pPr>
                <a:defRPr/>
              </a:pPr>
              <a:t>16/03/2018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689DD-490B-40B5-83F3-5CAEF20ACC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11990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3936A-1985-4237-9E76-F7B123D1885A}" type="datetimeFigureOut">
              <a:rPr lang="en-US" altLang="en-US"/>
              <a:pPr>
                <a:defRPr/>
              </a:pPr>
              <a:t>16/03/2018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B7704-F9BE-4DEF-A29B-70C269AEEF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8942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ight Blue Title Slid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 rot="10800000" flipH="1">
            <a:off x="0" y="0"/>
            <a:ext cx="9144000" cy="4479924"/>
          </a:xfrm>
          <a:prstGeom prst="rect">
            <a:avLst/>
          </a:prstGeom>
          <a:solidFill>
            <a:srgbClr val="139AF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15888" marR="0" lvl="0" indent="-11588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endParaRPr sz="1300" b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6" name="Shape 26"/>
          <p:cNvSpPr/>
          <p:nvPr/>
        </p:nvSpPr>
        <p:spPr>
          <a:xfrm>
            <a:off x="0" y="4311650"/>
            <a:ext cx="9144000" cy="17621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15888" marR="0" lvl="0" indent="-11588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endParaRPr sz="1300" b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7" name="Shape 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08000" y="4699000"/>
            <a:ext cx="5059362" cy="1055687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1512623" y="1189788"/>
            <a:ext cx="6971805" cy="18221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600" b="1" i="0" u="none" strike="noStrike" cap="none">
                <a:solidFill>
                  <a:srgbClr val="014C6D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600" b="1" i="0" u="none" strike="noStrike" cap="none">
                <a:solidFill>
                  <a:srgbClr val="014C6D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600" b="1" i="0" u="none" strike="noStrike" cap="none">
                <a:solidFill>
                  <a:srgbClr val="014C6D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600" b="1" i="0" u="none" strike="noStrike" cap="none">
                <a:solidFill>
                  <a:srgbClr val="014C6D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1525171" y="3000005"/>
            <a:ext cx="6959256" cy="87588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285750" algn="l" rtl="0">
              <a:spcBef>
                <a:spcPts val="36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4763" marR="0" lvl="2" indent="909637" algn="l" rtl="0">
              <a:spcBef>
                <a:spcPts val="36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spcBef>
                <a:spcPts val="36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36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spcBef>
                <a:spcPts val="320"/>
              </a:spcBef>
              <a:spcAft>
                <a:spcPts val="0"/>
              </a:spcAft>
              <a:buClr>
                <a:srgbClr val="00783C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spcBef>
                <a:spcPts val="320"/>
              </a:spcBef>
              <a:spcAft>
                <a:spcPts val="0"/>
              </a:spcAft>
              <a:buClr>
                <a:srgbClr val="00783C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spcBef>
                <a:spcPts val="320"/>
              </a:spcBef>
              <a:spcAft>
                <a:spcPts val="0"/>
              </a:spcAft>
              <a:buClr>
                <a:srgbClr val="00783C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spcBef>
                <a:spcPts val="320"/>
              </a:spcBef>
              <a:spcAft>
                <a:spcPts val="0"/>
              </a:spcAft>
              <a:buClr>
                <a:srgbClr val="00783C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2"/>
          </p:nvPr>
        </p:nvSpPr>
        <p:spPr>
          <a:xfrm>
            <a:off x="5682073" y="4699001"/>
            <a:ext cx="2821169" cy="13936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342900" marR="0" lvl="0" indent="-342900" algn="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285750" algn="l" rtl="0">
              <a:spcBef>
                <a:spcPts val="36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4763" marR="0" lvl="2" indent="909637" algn="l" rtl="0">
              <a:spcBef>
                <a:spcPts val="36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spcBef>
                <a:spcPts val="36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36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spcBef>
                <a:spcPts val="320"/>
              </a:spcBef>
              <a:spcAft>
                <a:spcPts val="0"/>
              </a:spcAft>
              <a:buClr>
                <a:srgbClr val="00783C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spcBef>
                <a:spcPts val="320"/>
              </a:spcBef>
              <a:spcAft>
                <a:spcPts val="0"/>
              </a:spcAft>
              <a:buClr>
                <a:srgbClr val="00783C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spcBef>
                <a:spcPts val="320"/>
              </a:spcBef>
              <a:spcAft>
                <a:spcPts val="0"/>
              </a:spcAft>
              <a:buClr>
                <a:srgbClr val="00783C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spcBef>
                <a:spcPts val="320"/>
              </a:spcBef>
              <a:spcAft>
                <a:spcPts val="0"/>
              </a:spcAft>
              <a:buClr>
                <a:srgbClr val="00783C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dt" idx="10"/>
          </p:nvPr>
        </p:nvSpPr>
        <p:spPr>
          <a:xfrm>
            <a:off x="5942012" y="6107112"/>
            <a:ext cx="2551111" cy="3063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White Title Slide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/>
        </p:nvSpPr>
        <p:spPr>
          <a:xfrm>
            <a:off x="0" y="4311650"/>
            <a:ext cx="9144000" cy="17621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15888" marR="0" lvl="0" indent="-11588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endParaRPr sz="1300" b="0">
              <a:solidFill>
                <a:schemeClr val="lt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1512623" y="1189788"/>
            <a:ext cx="6971805" cy="18221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600" b="1" i="0" u="none" strike="noStrike" cap="none">
                <a:solidFill>
                  <a:srgbClr val="014C6D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600" b="1" i="0" u="none" strike="noStrike" cap="none">
                <a:solidFill>
                  <a:srgbClr val="014C6D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600" b="1" i="0" u="none" strike="noStrike" cap="none">
                <a:solidFill>
                  <a:srgbClr val="014C6D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600" b="1" i="0" u="none" strike="noStrike" cap="none">
                <a:solidFill>
                  <a:srgbClr val="014C6D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1525171" y="3000005"/>
            <a:ext cx="6959256" cy="87588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285750" algn="l" rtl="0">
              <a:spcBef>
                <a:spcPts val="36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4763" marR="0" lvl="2" indent="909637" algn="l" rtl="0">
              <a:spcBef>
                <a:spcPts val="36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spcBef>
                <a:spcPts val="36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36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spcBef>
                <a:spcPts val="320"/>
              </a:spcBef>
              <a:spcAft>
                <a:spcPts val="0"/>
              </a:spcAft>
              <a:buClr>
                <a:srgbClr val="00783C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spcBef>
                <a:spcPts val="320"/>
              </a:spcBef>
              <a:spcAft>
                <a:spcPts val="0"/>
              </a:spcAft>
              <a:buClr>
                <a:srgbClr val="00783C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spcBef>
                <a:spcPts val="320"/>
              </a:spcBef>
              <a:spcAft>
                <a:spcPts val="0"/>
              </a:spcAft>
              <a:buClr>
                <a:srgbClr val="00783C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spcBef>
                <a:spcPts val="320"/>
              </a:spcBef>
              <a:spcAft>
                <a:spcPts val="0"/>
              </a:spcAft>
              <a:buClr>
                <a:srgbClr val="00783C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2"/>
          </p:nvPr>
        </p:nvSpPr>
        <p:spPr>
          <a:xfrm>
            <a:off x="5682073" y="4699001"/>
            <a:ext cx="2821169" cy="13936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342900" marR="0" lvl="0" indent="-342900" algn="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285750" algn="l" rtl="0">
              <a:spcBef>
                <a:spcPts val="36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4763" marR="0" lvl="2" indent="909637" algn="l" rtl="0">
              <a:spcBef>
                <a:spcPts val="36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spcBef>
                <a:spcPts val="36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36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spcBef>
                <a:spcPts val="320"/>
              </a:spcBef>
              <a:spcAft>
                <a:spcPts val="0"/>
              </a:spcAft>
              <a:buClr>
                <a:srgbClr val="00783C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spcBef>
                <a:spcPts val="320"/>
              </a:spcBef>
              <a:spcAft>
                <a:spcPts val="0"/>
              </a:spcAft>
              <a:buClr>
                <a:srgbClr val="00783C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spcBef>
                <a:spcPts val="320"/>
              </a:spcBef>
              <a:spcAft>
                <a:spcPts val="0"/>
              </a:spcAft>
              <a:buClr>
                <a:srgbClr val="00783C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spcBef>
                <a:spcPts val="320"/>
              </a:spcBef>
              <a:spcAft>
                <a:spcPts val="0"/>
              </a:spcAft>
              <a:buClr>
                <a:srgbClr val="00783C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dt" idx="10"/>
          </p:nvPr>
        </p:nvSpPr>
        <p:spPr>
          <a:xfrm>
            <a:off x="5942012" y="6107112"/>
            <a:ext cx="2551111" cy="3063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ark Blue Title Slide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 rot="10800000" flipH="1">
            <a:off x="0" y="0"/>
            <a:ext cx="9144000" cy="4479924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15888" marR="0" lvl="0" indent="-11588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endParaRPr sz="1300" b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1396004" y="1189788"/>
            <a:ext cx="7039469" cy="18221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600" b="1" i="0" u="none" strike="noStrike" cap="none">
                <a:solidFill>
                  <a:srgbClr val="014C6D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600" b="1" i="0" u="none" strike="noStrike" cap="none">
                <a:solidFill>
                  <a:srgbClr val="014C6D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600" b="1" i="0" u="none" strike="noStrike" cap="none">
                <a:solidFill>
                  <a:srgbClr val="014C6D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600" b="1" i="0" u="none" strike="noStrike" cap="none">
                <a:solidFill>
                  <a:srgbClr val="014C6D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1408675" y="3000005"/>
            <a:ext cx="7026798" cy="12110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285750" algn="l" rtl="0">
              <a:spcBef>
                <a:spcPts val="36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4763" marR="0" lvl="2" indent="909637" algn="l" rtl="0">
              <a:spcBef>
                <a:spcPts val="36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spcBef>
                <a:spcPts val="36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36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spcBef>
                <a:spcPts val="320"/>
              </a:spcBef>
              <a:spcAft>
                <a:spcPts val="0"/>
              </a:spcAft>
              <a:buClr>
                <a:srgbClr val="00783C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spcBef>
                <a:spcPts val="320"/>
              </a:spcBef>
              <a:spcAft>
                <a:spcPts val="0"/>
              </a:spcAft>
              <a:buClr>
                <a:srgbClr val="00783C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spcBef>
                <a:spcPts val="320"/>
              </a:spcBef>
              <a:spcAft>
                <a:spcPts val="0"/>
              </a:spcAft>
              <a:buClr>
                <a:srgbClr val="00783C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spcBef>
                <a:spcPts val="320"/>
              </a:spcBef>
              <a:spcAft>
                <a:spcPts val="0"/>
              </a:spcAft>
              <a:buClr>
                <a:srgbClr val="00783C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2"/>
          </p:nvPr>
        </p:nvSpPr>
        <p:spPr>
          <a:xfrm>
            <a:off x="5672667" y="4699001"/>
            <a:ext cx="2762807" cy="140304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342900" marR="0" lvl="0" indent="-342900" algn="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285750" algn="l" rtl="0">
              <a:spcBef>
                <a:spcPts val="36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4763" marR="0" lvl="2" indent="909637" algn="l" rtl="0">
              <a:spcBef>
                <a:spcPts val="36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spcBef>
                <a:spcPts val="36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36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spcBef>
                <a:spcPts val="320"/>
              </a:spcBef>
              <a:spcAft>
                <a:spcPts val="0"/>
              </a:spcAft>
              <a:buClr>
                <a:srgbClr val="00783C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spcBef>
                <a:spcPts val="320"/>
              </a:spcBef>
              <a:spcAft>
                <a:spcPts val="0"/>
              </a:spcAft>
              <a:buClr>
                <a:srgbClr val="00783C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spcBef>
                <a:spcPts val="320"/>
              </a:spcBef>
              <a:spcAft>
                <a:spcPts val="0"/>
              </a:spcAft>
              <a:buClr>
                <a:srgbClr val="00783C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spcBef>
                <a:spcPts val="320"/>
              </a:spcBef>
              <a:spcAft>
                <a:spcPts val="0"/>
              </a:spcAft>
              <a:buClr>
                <a:srgbClr val="00783C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5716587" y="6116637"/>
            <a:ext cx="2719386" cy="3063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55CFB-FEC3-40EF-9D88-9CC2CC9A497E}" type="datetimeFigureOut">
              <a:rPr lang="en-US" altLang="en-US"/>
              <a:pPr>
                <a:defRPr/>
              </a:pPr>
              <a:t>16/03/2018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CB9E6-1840-41FC-85CE-1A0ED58BD9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5094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6695C-6F5B-4FA2-B0FE-0DB7BB1DF082}" type="datetimeFigureOut">
              <a:rPr lang="en-US" altLang="en-US"/>
              <a:pPr>
                <a:defRPr/>
              </a:pPr>
              <a:t>16/03/2018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5D5E9-1A92-4FFA-A3F0-918CAA0109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323528" y="174611"/>
            <a:ext cx="8424936" cy="1063777"/>
            <a:chOff x="323528" y="116632"/>
            <a:chExt cx="8424936" cy="106377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28" y="116632"/>
              <a:ext cx="2306393" cy="1063777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1187624" y="764704"/>
              <a:ext cx="7560840" cy="72008"/>
            </a:xfrm>
            <a:prstGeom prst="rect">
              <a:avLst/>
            </a:prstGeom>
            <a:gradFill flip="none" rotWithShape="1">
              <a:gsLst>
                <a:gs pos="0">
                  <a:schemeClr val="tx1"/>
                </a:gs>
                <a:gs pos="26000">
                  <a:schemeClr val="accent4"/>
                </a:gs>
                <a:gs pos="57059">
                  <a:srgbClr val="CC0000"/>
                </a:gs>
                <a:gs pos="89000">
                  <a:schemeClr val="bg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3928" y="238500"/>
              <a:ext cx="1388713" cy="46800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8907" y="238500"/>
              <a:ext cx="1333333" cy="46800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76" t="20796" r="47127" b="27358"/>
            <a:stretch/>
          </p:blipFill>
          <p:spPr>
            <a:xfrm>
              <a:off x="6781674" y="238500"/>
              <a:ext cx="1966790" cy="46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22400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98342-7194-4A88-84F8-6DF8CBBBED55}" type="datetimeFigureOut">
              <a:rPr lang="en-US" altLang="en-US"/>
              <a:pPr>
                <a:defRPr/>
              </a:pPr>
              <a:t>16/03/2018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D470A-1376-4694-88DE-3C39F9ECE2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2465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A82D4-32C4-4B69-9E7A-9FB4251537E9}" type="datetimeFigureOut">
              <a:rPr lang="en-US" altLang="en-US"/>
              <a:pPr>
                <a:defRPr/>
              </a:pPr>
              <a:t>16/03/2018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41D31-6F7B-4389-A2FB-2C9F13D010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5224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933E44-C5BE-4E51-822F-C17EFC0D61D0}" type="datetimeFigureOut">
              <a:rPr lang="en-US" altLang="en-US"/>
              <a:pPr>
                <a:defRPr/>
              </a:pPr>
              <a:t>16/03/2018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BA4A5-2755-4454-B096-0B04371CBC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2102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685800" y="871537"/>
            <a:ext cx="7772400" cy="563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600" b="1" i="0" u="none" strike="noStrike" cap="none">
                <a:solidFill>
                  <a:srgbClr val="014C6D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600" b="1" i="0" u="none" strike="noStrike" cap="none">
                <a:solidFill>
                  <a:srgbClr val="014C6D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600" b="1" i="0" u="none" strike="noStrike" cap="none">
                <a:solidFill>
                  <a:srgbClr val="014C6D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600" b="1" i="0" u="none" strike="noStrike" cap="none">
                <a:solidFill>
                  <a:srgbClr val="014C6D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285750" algn="l" rtl="0">
              <a:spcBef>
                <a:spcPts val="360"/>
              </a:spcBef>
              <a:spcAft>
                <a:spcPts val="0"/>
              </a:spcAft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4763" marR="0" lvl="2" indent="909637" algn="l" rtl="0">
              <a:spcBef>
                <a:spcPts val="360"/>
              </a:spcBef>
              <a:spcAft>
                <a:spcPts val="0"/>
              </a:spcAft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spcBef>
                <a:spcPts val="360"/>
              </a:spcBef>
              <a:spcAft>
                <a:spcPts val="0"/>
              </a:spcAft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360"/>
              </a:spcBef>
              <a:spcAft>
                <a:spcPts val="0"/>
              </a:spcAft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spcBef>
                <a:spcPts val="320"/>
              </a:spcBef>
              <a:spcAft>
                <a:spcPts val="0"/>
              </a:spcAft>
              <a:buClr>
                <a:srgbClr val="00783C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spcBef>
                <a:spcPts val="320"/>
              </a:spcBef>
              <a:spcAft>
                <a:spcPts val="0"/>
              </a:spcAft>
              <a:buClr>
                <a:srgbClr val="00783C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spcBef>
                <a:spcPts val="320"/>
              </a:spcBef>
              <a:spcAft>
                <a:spcPts val="0"/>
              </a:spcAft>
              <a:buClr>
                <a:srgbClr val="00783C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spcBef>
                <a:spcPts val="320"/>
              </a:spcBef>
              <a:spcAft>
                <a:spcPts val="0"/>
              </a:spcAft>
              <a:buClr>
                <a:srgbClr val="00783C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ftr" idx="11"/>
          </p:nvPr>
        </p:nvSpPr>
        <p:spPr>
          <a:xfrm>
            <a:off x="2847975" y="6356350"/>
            <a:ext cx="5600699" cy="3286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A9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dt" idx="10"/>
          </p:nvPr>
        </p:nvSpPr>
        <p:spPr>
          <a:xfrm>
            <a:off x="684212" y="6329362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A9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01BEB1E-A722-43F4-BAD4-C3E710D55C6D}" type="datetimeFigureOut">
              <a:rPr lang="en-US" altLang="en-US" kern="1200"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16/03/2018</a:t>
            </a:fld>
            <a:endParaRPr lang="en-US" altLang="en-US" kern="1200">
              <a:ea typeface="MS PGothic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kern="1200">
              <a:ea typeface="MS PGothic" pitchFamily="34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1874CFC-D4D0-4724-89CE-DEFDDD8DC9CF}" type="slidenum">
              <a:rPr lang="en-US" altLang="en-US" kern="1200"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kern="120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26163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/>
          <p:nvPr/>
        </p:nvSpPr>
        <p:spPr>
          <a:xfrm>
            <a:off x="3706750" y="5883475"/>
            <a:ext cx="5246100" cy="61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r>
              <a:rPr lang="fr" b="1" dirty="0" smtClean="0">
                <a:latin typeface="Calibri"/>
                <a:ea typeface="Calibri"/>
                <a:cs typeface="Calibri"/>
                <a:sym typeface="Calibri"/>
              </a:rPr>
              <a:t>CREWS PANEL DISCUSSION AT COP23</a:t>
            </a:r>
            <a:endParaRPr lang="fr" b="1" dirty="0">
              <a:latin typeface="Calibri"/>
              <a:ea typeface="Calibri"/>
              <a:cs typeface="Calibri"/>
              <a:sym typeface="Calibri"/>
            </a:endParaRPr>
          </a:p>
          <a:p>
            <a:pPr lvl="0" algn="r">
              <a:spcBef>
                <a:spcPts val="0"/>
              </a:spcBef>
              <a:buNone/>
            </a:pPr>
            <a:r>
              <a:rPr lang="fr" b="1" dirty="0" smtClean="0">
                <a:latin typeface="Calibri"/>
                <a:ea typeface="Calibri"/>
                <a:cs typeface="Calibri"/>
                <a:sym typeface="Calibri"/>
              </a:rPr>
              <a:t>10 November </a:t>
            </a:r>
            <a:r>
              <a:rPr lang="fr" b="1" dirty="0">
                <a:latin typeface="Calibri"/>
                <a:ea typeface="Calibri"/>
                <a:cs typeface="Calibri"/>
                <a:sym typeface="Calibri"/>
              </a:rPr>
              <a:t>2017</a:t>
            </a:r>
          </a:p>
        </p:txBody>
      </p:sp>
      <p:sp>
        <p:nvSpPr>
          <p:cNvPr id="53" name="Shape 53"/>
          <p:cNvSpPr txBox="1"/>
          <p:nvPr/>
        </p:nvSpPr>
        <p:spPr>
          <a:xfrm>
            <a:off x="5868144" y="2780928"/>
            <a:ext cx="2780413" cy="115419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r" sz="2400" b="1" dirty="0" smtClean="0">
                <a:latin typeface="Calibri"/>
                <a:ea typeface="Calibri"/>
                <a:cs typeface="Calibri"/>
                <a:sym typeface="Calibri"/>
              </a:rPr>
              <a:t>West Africa Regional Work Plan Example</a:t>
            </a:r>
            <a:endParaRPr lang="fr" sz="2400" b="1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60848"/>
            <a:ext cx="4541689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323528" y="116632"/>
            <a:ext cx="8424936" cy="1063777"/>
            <a:chOff x="323528" y="116632"/>
            <a:chExt cx="8424936" cy="106377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28" y="116632"/>
              <a:ext cx="2306393" cy="1063777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1187624" y="764704"/>
              <a:ext cx="7560840" cy="72008"/>
            </a:xfrm>
            <a:prstGeom prst="rect">
              <a:avLst/>
            </a:prstGeom>
            <a:gradFill flip="none" rotWithShape="1">
              <a:gsLst>
                <a:gs pos="0">
                  <a:schemeClr val="tx1"/>
                </a:gs>
                <a:gs pos="26000">
                  <a:schemeClr val="accent4"/>
                </a:gs>
                <a:gs pos="57059">
                  <a:srgbClr val="CC0000"/>
                </a:gs>
                <a:gs pos="89000">
                  <a:schemeClr val="bg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3928" y="238500"/>
              <a:ext cx="1388713" cy="46800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8907" y="238500"/>
              <a:ext cx="1333333" cy="4680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76" t="20796" r="47127" b="27358"/>
            <a:stretch/>
          </p:blipFill>
          <p:spPr>
            <a:xfrm>
              <a:off x="6781674" y="238500"/>
              <a:ext cx="1966790" cy="4680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1143000"/>
          </a:xfrm>
        </p:spPr>
        <p:txBody>
          <a:bodyPr/>
          <a:lstStyle/>
          <a:p>
            <a:r>
              <a:rPr lang="en-US" altLang="en-US" dirty="0" smtClean="0"/>
              <a:t>Outline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2320280"/>
            <a:ext cx="8229600" cy="4525963"/>
          </a:xfrm>
        </p:spPr>
        <p:txBody>
          <a:bodyPr/>
          <a:lstStyle/>
          <a:p>
            <a:r>
              <a:rPr lang="en-US" dirty="0" smtClean="0"/>
              <a:t>CREWS, and other, projects in west Africa</a:t>
            </a:r>
          </a:p>
          <a:p>
            <a:r>
              <a:rPr lang="en-US" dirty="0"/>
              <a:t>CREWS </a:t>
            </a:r>
            <a:r>
              <a:rPr lang="en-US" dirty="0" smtClean="0"/>
              <a:t>west Africa regional work plan</a:t>
            </a:r>
          </a:p>
          <a:p>
            <a:endParaRPr lang="en-US" altLang="en-US" dirty="0" smtClean="0"/>
          </a:p>
          <a:p>
            <a:pPr lvl="1"/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854897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/>
        </p:nvSpPr>
        <p:spPr>
          <a:xfrm>
            <a:off x="510710" y="1223009"/>
            <a:ext cx="3224460" cy="5372099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074D7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lvl="0"/>
            <a:r>
              <a:rPr lang="fr" b="1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Component</a:t>
            </a:r>
            <a:r>
              <a:rPr lang="fr" sz="1400" b="1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fr" sz="1400" b="1" dirty="0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A: </a:t>
            </a:r>
            <a:r>
              <a:rPr lang="en-US" b="1" dirty="0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Basic systems. </a:t>
            </a:r>
            <a:r>
              <a:rPr lang="en-US" dirty="0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observations, databases</a:t>
            </a:r>
            <a:r>
              <a:rPr lang="en-US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, numerical </a:t>
            </a:r>
            <a:r>
              <a:rPr lang="en-US" dirty="0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forecasts, monitoring </a:t>
            </a:r>
            <a:r>
              <a:rPr lang="en-US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and </a:t>
            </a:r>
            <a:r>
              <a:rPr lang="en-US" dirty="0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analysis</a:t>
            </a:r>
            <a:endParaRPr lang="fr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85750" lvl="0" indent="-292100">
              <a:spcBef>
                <a:spcPts val="700"/>
              </a:spcBef>
              <a:buClr>
                <a:schemeClr val="dk1"/>
              </a:buClr>
              <a:buSzPct val="93750"/>
              <a:buFont typeface="Trebuchet MS"/>
              <a:buAutoNum type="romanLcParenR"/>
            </a:pPr>
            <a:r>
              <a:rPr lang="en-US" sz="16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Assessment </a:t>
            </a: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observation network processes and needs</a:t>
            </a:r>
          </a:p>
          <a:p>
            <a:pPr marL="285750" lvl="0" indent="-292100">
              <a:spcBef>
                <a:spcPts val="700"/>
              </a:spcBef>
              <a:buClr>
                <a:schemeClr val="dk1"/>
              </a:buClr>
              <a:buSzPct val="93750"/>
              <a:buFont typeface="Trebuchet MS"/>
              <a:buAutoNum type="romanLcParenR"/>
            </a:pPr>
            <a:r>
              <a:rPr lang="en-US" sz="16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 </a:t>
            </a: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base </a:t>
            </a:r>
            <a:r>
              <a:rPr lang="en-US" sz="16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improvement</a:t>
            </a:r>
            <a:endParaRPr lang="en-US" sz="1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92100">
              <a:spcBef>
                <a:spcPts val="700"/>
              </a:spcBef>
              <a:buClr>
                <a:schemeClr val="dk1"/>
              </a:buClr>
              <a:buSzPct val="93750"/>
              <a:buFont typeface="Trebuchet MS"/>
              <a:buAutoNum type="romanLcParenR"/>
            </a:pPr>
            <a:r>
              <a:rPr lang="en-US" sz="16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Short </a:t>
            </a: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term forecast </a:t>
            </a:r>
            <a:r>
              <a:rPr lang="en-US" sz="16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capabilities</a:t>
            </a:r>
            <a:r>
              <a:rPr lang="en-US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for severe weather and flood early warning</a:t>
            </a:r>
            <a:endParaRPr lang="en-US" sz="1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92100">
              <a:spcBef>
                <a:spcPts val="700"/>
              </a:spcBef>
              <a:buClr>
                <a:schemeClr val="dk1"/>
              </a:buClr>
              <a:buSzPct val="93750"/>
              <a:buFont typeface="Trebuchet MS"/>
              <a:buAutoNum type="romanLcParenR"/>
            </a:pPr>
            <a:r>
              <a:rPr lang="en-US" sz="16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Seasonal </a:t>
            </a: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sub-seasonal </a:t>
            </a:r>
            <a:r>
              <a:rPr lang="en-US" sz="16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forecasts </a:t>
            </a:r>
            <a:r>
              <a:rPr lang="en-US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early warning to farmers and the agriculture sector</a:t>
            </a:r>
            <a:endParaRPr lang="en-US" sz="1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92100">
              <a:spcBef>
                <a:spcPts val="700"/>
              </a:spcBef>
              <a:buClr>
                <a:schemeClr val="dk1"/>
              </a:buClr>
              <a:buSzPct val="93750"/>
              <a:buFont typeface="Trebuchet MS"/>
              <a:buAutoNum type="romanLcParenR"/>
            </a:pPr>
            <a:r>
              <a:rPr lang="en-US" sz="16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Analysis </a:t>
            </a: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</a:t>
            </a:r>
            <a:r>
              <a:rPr lang="en-US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nowcasting</a:t>
            </a: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tools</a:t>
            </a:r>
          </a:p>
        </p:txBody>
      </p:sp>
      <p:sp>
        <p:nvSpPr>
          <p:cNvPr id="100" name="Shape 100"/>
          <p:cNvSpPr txBox="1"/>
          <p:nvPr/>
        </p:nvSpPr>
        <p:spPr>
          <a:xfrm>
            <a:off x="4271750" y="1222987"/>
            <a:ext cx="1236354" cy="61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fr" sz="2400" b="1" dirty="0" smtClean="0">
                <a:latin typeface="Calibri"/>
                <a:ea typeface="Calibri"/>
                <a:cs typeface="Calibri"/>
                <a:sym typeface="Calibri"/>
              </a:rPr>
              <a:t>Burkina Faso</a:t>
            </a:r>
            <a:endParaRPr lang="fr" sz="2400" b="1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1" name="Shape 101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732" y="198950"/>
            <a:ext cx="2608801" cy="19971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Shape 102"/>
          <p:cNvSpPr/>
          <p:nvPr/>
        </p:nvSpPr>
        <p:spPr>
          <a:xfrm>
            <a:off x="4271750" y="2378250"/>
            <a:ext cx="4487100" cy="2418902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074D7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lvl="0"/>
            <a:r>
              <a:rPr lang="fr" b="1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Component </a:t>
            </a:r>
            <a:r>
              <a:rPr lang="fr" sz="1400" b="1" dirty="0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B: Early warning system development.  </a:t>
            </a:r>
            <a:r>
              <a:rPr lang="en-US" dirty="0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Weather </a:t>
            </a:r>
            <a:r>
              <a:rPr lang="en-US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and climate information </a:t>
            </a:r>
            <a:r>
              <a:rPr lang="en-US" dirty="0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translated </a:t>
            </a:r>
            <a:r>
              <a:rPr lang="en-US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into </a:t>
            </a:r>
            <a:r>
              <a:rPr lang="en-US" dirty="0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EW </a:t>
            </a:r>
            <a:r>
              <a:rPr lang="en-US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alerts and agriculture advisories </a:t>
            </a:r>
            <a:r>
              <a:rPr lang="en-US" dirty="0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in </a:t>
            </a:r>
            <a:r>
              <a:rPr lang="en-US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an understandable format </a:t>
            </a:r>
            <a:r>
              <a:rPr lang="en-US" dirty="0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co-produced </a:t>
            </a:r>
            <a:r>
              <a:rPr lang="en-US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with the user </a:t>
            </a:r>
            <a:r>
              <a:rPr lang="en-US" dirty="0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stakeholders </a:t>
            </a:r>
            <a:endParaRPr lang="fr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96875" lvl="0" indent="-390525">
              <a:spcBef>
                <a:spcPts val="700"/>
              </a:spcBef>
              <a:buClr>
                <a:schemeClr val="dk1"/>
              </a:buClr>
              <a:buSzPct val="100000"/>
              <a:buFont typeface="Trebuchet MS"/>
              <a:buAutoNum type="romanLcParenBoth"/>
            </a:pPr>
            <a:r>
              <a:rPr lang="en-US" sz="13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Risk </a:t>
            </a:r>
            <a:r>
              <a:rPr lang="en-US" sz="13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information and forecast products for </a:t>
            </a:r>
            <a:r>
              <a:rPr lang="en-US" sz="13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severe weather and flood early warning </a:t>
            </a:r>
            <a:endParaRPr lang="en-US" sz="13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96875" lvl="0" indent="-390525">
              <a:spcBef>
                <a:spcPts val="700"/>
              </a:spcBef>
              <a:buClr>
                <a:schemeClr val="dk1"/>
              </a:buClr>
              <a:buSzPct val="100000"/>
              <a:buFont typeface="Trebuchet MS"/>
              <a:buAutoNum type="romanLcParenBoth"/>
            </a:pPr>
            <a:r>
              <a:rPr lang="en-US" sz="13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Risk </a:t>
            </a:r>
            <a:r>
              <a:rPr lang="en-US" sz="13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information and forecast products for agriculture and food security </a:t>
            </a:r>
          </a:p>
        </p:txBody>
      </p:sp>
      <p:sp>
        <p:nvSpPr>
          <p:cNvPr id="7" name="Shape 102"/>
          <p:cNvSpPr/>
          <p:nvPr/>
        </p:nvSpPr>
        <p:spPr>
          <a:xfrm>
            <a:off x="4257037" y="5013176"/>
            <a:ext cx="4487100" cy="790966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074D7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lvl="0"/>
            <a:r>
              <a:rPr lang="fr" b="1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Component </a:t>
            </a:r>
            <a:r>
              <a:rPr lang="fr" sz="1400" b="1" dirty="0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C: Institutional strengthening.  </a:t>
            </a:r>
            <a:endParaRPr lang="fr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96875" lvl="0" indent="-390525">
              <a:spcBef>
                <a:spcPts val="700"/>
              </a:spcBef>
              <a:buClr>
                <a:schemeClr val="dk1"/>
              </a:buClr>
              <a:buSzPct val="100000"/>
              <a:buFont typeface="Trebuchet MS"/>
              <a:buAutoNum type="romanLcParenBoth"/>
            </a:pPr>
            <a:r>
              <a:rPr lang="en-US" sz="13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Long </a:t>
            </a:r>
            <a:r>
              <a:rPr lang="en-US" sz="13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term development plan for </a:t>
            </a:r>
            <a:r>
              <a:rPr lang="en-US" sz="13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DGM</a:t>
            </a:r>
            <a:endParaRPr lang="en-US" sz="13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Shape 102"/>
          <p:cNvSpPr/>
          <p:nvPr/>
        </p:nvSpPr>
        <p:spPr>
          <a:xfrm>
            <a:off x="4257037" y="6093296"/>
            <a:ext cx="4487100" cy="395483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074D7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lvl="0"/>
            <a:r>
              <a:rPr lang="fr" b="1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Component </a:t>
            </a:r>
            <a:r>
              <a:rPr lang="fr" sz="1400" b="1" dirty="0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D: Management.</a:t>
            </a:r>
            <a:endParaRPr lang="fr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11560" y="1366935"/>
            <a:ext cx="2736304" cy="93610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323528" y="198950"/>
            <a:ext cx="5606521" cy="707909"/>
            <a:chOff x="323528" y="116632"/>
            <a:chExt cx="8424936" cy="106377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28" y="116632"/>
              <a:ext cx="2306393" cy="1063777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1187624" y="764704"/>
              <a:ext cx="7560840" cy="72008"/>
            </a:xfrm>
            <a:prstGeom prst="rect">
              <a:avLst/>
            </a:prstGeom>
            <a:gradFill flip="none" rotWithShape="1">
              <a:gsLst>
                <a:gs pos="0">
                  <a:schemeClr val="tx1"/>
                </a:gs>
                <a:gs pos="26000">
                  <a:schemeClr val="accent4"/>
                </a:gs>
                <a:gs pos="57059">
                  <a:srgbClr val="CC0000"/>
                </a:gs>
                <a:gs pos="89000">
                  <a:schemeClr val="bg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3928" y="238500"/>
              <a:ext cx="1388713" cy="46800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8907" y="238500"/>
              <a:ext cx="1333333" cy="46800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76" t="20796" r="47127" b="27358"/>
            <a:stretch/>
          </p:blipFill>
          <p:spPr>
            <a:xfrm>
              <a:off x="6781674" y="238500"/>
              <a:ext cx="1966790" cy="46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5918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/>
        </p:nvSpPr>
        <p:spPr>
          <a:xfrm>
            <a:off x="4271750" y="2805452"/>
            <a:ext cx="4487100" cy="3789600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074D7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b="1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Component </a:t>
            </a:r>
            <a:r>
              <a:rPr lang="fr" sz="1400" b="1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B. </a:t>
            </a:r>
            <a:r>
              <a:rPr lang="fr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Provision of basic warning support services in accordance with the National Framework for Climate Services </a:t>
            </a:r>
          </a:p>
          <a:p>
            <a:pPr marL="396875" marR="0" lvl="0" indent="-396875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Font typeface="Calibri"/>
              <a:buAutoNum type="romanLcParenBoth"/>
            </a:pPr>
            <a:r>
              <a:rPr lang="fr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Development of flood and drought </a:t>
            </a:r>
            <a:r>
              <a:rPr lang="fr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forecasting and warning services</a:t>
            </a:r>
            <a:r>
              <a:rPr lang="fr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for specific institutional users</a:t>
            </a:r>
          </a:p>
          <a:p>
            <a:pPr marL="396875" marR="0" lvl="0" indent="-396875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Font typeface="Calibri"/>
              <a:buAutoNum type="romanLcParenBoth"/>
            </a:pPr>
            <a:r>
              <a:rPr lang="fr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Provision of public services </a:t>
            </a:r>
            <a:r>
              <a:rPr lang="fr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(information and warnings): (i) bidirectional communication and (ii) feedback mechanisms</a:t>
            </a:r>
          </a:p>
          <a:p>
            <a:pPr marL="396875" marR="0" lvl="0" indent="-396875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Font typeface="Calibri"/>
              <a:buAutoNum type="romanLcParenBoth"/>
            </a:pPr>
            <a:r>
              <a:rPr lang="fr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Strengthen citizen engagement and monitoring of end-user satisfaction</a:t>
            </a:r>
            <a:r>
              <a:rPr lang="fr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based on needs surveys and mechanisms for user feedback on services</a:t>
            </a:r>
          </a:p>
          <a:p>
            <a:pPr marL="396875" marR="0" lvl="0" indent="-396875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Font typeface="Calibri"/>
              <a:buAutoNum type="romanLcParenBoth"/>
            </a:pPr>
            <a:r>
              <a:rPr lang="fr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Community training and simulations </a:t>
            </a:r>
            <a:r>
              <a:rPr lang="fr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 product use and capacity building, with a gender approach</a:t>
            </a:r>
          </a:p>
        </p:txBody>
      </p:sp>
      <p:sp>
        <p:nvSpPr>
          <p:cNvPr id="152" name="Shape 152"/>
          <p:cNvSpPr/>
          <p:nvPr/>
        </p:nvSpPr>
        <p:spPr>
          <a:xfrm>
            <a:off x="510710" y="1223009"/>
            <a:ext cx="3224400" cy="5372100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074D7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Component</a:t>
            </a:r>
            <a:r>
              <a:rPr lang="fr" sz="14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A. </a:t>
            </a:r>
            <a:r>
              <a:rPr lang="fr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Strengthening institutional, partnerships and regulatory frameworks and technical capacity building </a:t>
            </a:r>
          </a:p>
          <a:p>
            <a:pPr marL="285750" marR="0" lvl="0" indent="-292100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rebuchet MS"/>
              <a:buAutoNum type="romanLcParenR"/>
            </a:pPr>
            <a:r>
              <a:rPr lang="fr" sz="1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Strengthening the institutional and regulatory framework </a:t>
            </a:r>
            <a:r>
              <a:rPr lang="fr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hydrometeorological and warning services: </a:t>
            </a:r>
            <a:br>
              <a:rPr lang="fr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fr" sz="1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a) </a:t>
            </a:r>
            <a:r>
              <a:rPr lang="fr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Operational procedures for rapid warning and response, </a:t>
            </a:r>
            <a:br>
              <a:rPr lang="fr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fr" sz="1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b) </a:t>
            </a:r>
            <a:r>
              <a:rPr lang="fr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Protocols for information exchange among institutions, </a:t>
            </a:r>
            <a:r>
              <a:rPr lang="fr" sz="1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c) </a:t>
            </a:r>
            <a:r>
              <a:rPr lang="fr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Strengthening of tools for the collection, management, archiving, analysis and sharing of information; </a:t>
            </a:r>
          </a:p>
          <a:p>
            <a:pPr marL="285750" marR="0" lvl="0" indent="-292100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rebuchet MS"/>
              <a:buAutoNum type="romanLcParenR"/>
            </a:pPr>
            <a:r>
              <a:rPr lang="fr" sz="1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Capacity building and staff training</a:t>
            </a:r>
            <a:r>
              <a:rPr lang="fr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(including operational training). </a:t>
            </a:r>
          </a:p>
        </p:txBody>
      </p:sp>
      <p:sp>
        <p:nvSpPr>
          <p:cNvPr id="154" name="Shape 154"/>
          <p:cNvSpPr txBox="1"/>
          <p:nvPr/>
        </p:nvSpPr>
        <p:spPr>
          <a:xfrm>
            <a:off x="4427984" y="1226683"/>
            <a:ext cx="1065600" cy="61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r" sz="2400" b="1" dirty="0">
                <a:latin typeface="Calibri"/>
                <a:ea typeface="Calibri"/>
                <a:cs typeface="Calibri"/>
                <a:sym typeface="Calibri"/>
              </a:rPr>
              <a:t>MALI</a:t>
            </a:r>
          </a:p>
        </p:txBody>
      </p:sp>
      <p:pic>
        <p:nvPicPr>
          <p:cNvPr id="155" name="Shape 1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04386" y="151299"/>
            <a:ext cx="2581787" cy="19240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ounded Rectangle 6"/>
          <p:cNvSpPr/>
          <p:nvPr/>
        </p:nvSpPr>
        <p:spPr>
          <a:xfrm>
            <a:off x="4427984" y="3746670"/>
            <a:ext cx="4092745" cy="69044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323528" y="198950"/>
            <a:ext cx="5606521" cy="707909"/>
            <a:chOff x="323528" y="116632"/>
            <a:chExt cx="8424936" cy="106377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28" y="116632"/>
              <a:ext cx="2306393" cy="1063777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1187624" y="764704"/>
              <a:ext cx="7560840" cy="72008"/>
            </a:xfrm>
            <a:prstGeom prst="rect">
              <a:avLst/>
            </a:prstGeom>
            <a:gradFill flip="none" rotWithShape="1">
              <a:gsLst>
                <a:gs pos="0">
                  <a:schemeClr val="tx1"/>
                </a:gs>
                <a:gs pos="26000">
                  <a:schemeClr val="accent4"/>
                </a:gs>
                <a:gs pos="57059">
                  <a:srgbClr val="CC0000"/>
                </a:gs>
                <a:gs pos="89000">
                  <a:schemeClr val="bg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3928" y="238500"/>
              <a:ext cx="1388713" cy="46800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8907" y="238500"/>
              <a:ext cx="1333333" cy="46800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76" t="20796" r="47127" b="27358"/>
            <a:stretch/>
          </p:blipFill>
          <p:spPr>
            <a:xfrm>
              <a:off x="6781674" y="238500"/>
              <a:ext cx="1966790" cy="46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3231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/>
        </p:nvSpPr>
        <p:spPr>
          <a:xfrm>
            <a:off x="510710" y="1223009"/>
            <a:ext cx="3224460" cy="5372099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074D7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b="1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Component</a:t>
            </a:r>
            <a:r>
              <a:rPr lang="fr" sz="1400" b="1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A. </a:t>
            </a:r>
            <a:r>
              <a:rPr lang="fr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Strengthening institutional, partnerships and regulatory frameworks and technical capacity building </a:t>
            </a:r>
          </a:p>
          <a:p>
            <a:pPr marL="285750" marR="0" lvl="0" indent="-292100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ct val="93750"/>
              <a:buFont typeface="Trebuchet MS"/>
              <a:buAutoNum type="romanLcParenR"/>
            </a:pPr>
            <a:r>
              <a:rPr lang="fr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Strengthening the institutional and regulatory framework </a:t>
            </a:r>
            <a:r>
              <a:rPr lang="f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hydrometeorological and warning services:</a:t>
            </a:r>
            <a:br>
              <a:rPr lang="f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fr" sz="15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a) </a:t>
            </a:r>
            <a:r>
              <a:rPr lang="fr" sz="1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Operational procedures for rapid warning and response, </a:t>
            </a:r>
            <a:br>
              <a:rPr lang="fr" sz="1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fr" sz="15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b) </a:t>
            </a:r>
            <a:r>
              <a:rPr lang="fr" sz="1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Protocols for information exchange among institutions, </a:t>
            </a:r>
            <a:r>
              <a:rPr lang="fr" sz="15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c) </a:t>
            </a:r>
            <a:r>
              <a:rPr lang="fr" sz="1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Strengthening of tools for the collection, management, archiving, analysis and sharing of information; </a:t>
            </a:r>
          </a:p>
          <a:p>
            <a:pPr marL="285750" marR="0" lvl="0" indent="-298450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rebuchet MS"/>
              <a:buAutoNum type="romanLcParenR"/>
            </a:pPr>
            <a:r>
              <a:rPr lang="fr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Capacity building and staff training</a:t>
            </a:r>
            <a:r>
              <a:rPr lang="f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(including operational training). </a:t>
            </a:r>
          </a:p>
        </p:txBody>
      </p:sp>
      <p:sp>
        <p:nvSpPr>
          <p:cNvPr id="100" name="Shape 100"/>
          <p:cNvSpPr txBox="1"/>
          <p:nvPr/>
        </p:nvSpPr>
        <p:spPr>
          <a:xfrm>
            <a:off x="4271750" y="1222987"/>
            <a:ext cx="1065600" cy="61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r" sz="2400" b="1">
                <a:latin typeface="Calibri"/>
                <a:ea typeface="Calibri"/>
                <a:cs typeface="Calibri"/>
                <a:sym typeface="Calibri"/>
              </a:rPr>
              <a:t>NIGER</a:t>
            </a:r>
          </a:p>
        </p:txBody>
      </p:sp>
      <p:pic>
        <p:nvPicPr>
          <p:cNvPr id="101" name="Shape 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27422" y="198950"/>
            <a:ext cx="2731422" cy="19971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Shape 102"/>
          <p:cNvSpPr/>
          <p:nvPr/>
        </p:nvSpPr>
        <p:spPr>
          <a:xfrm>
            <a:off x="4271750" y="2378250"/>
            <a:ext cx="4487100" cy="4381500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074D7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b="1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Component </a:t>
            </a:r>
            <a:r>
              <a:rPr lang="fr" sz="1400" b="1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B. </a:t>
            </a:r>
            <a:r>
              <a:rPr lang="fr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Provision of basic warning support services in accordance with the National Framework for Climate Services </a:t>
            </a:r>
          </a:p>
          <a:p>
            <a:pPr marL="396875" marR="0" lvl="0" indent="-390525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rebuchet MS"/>
              <a:buAutoNum type="romanLcParenBoth"/>
            </a:pPr>
            <a:r>
              <a:rPr lang="fr" sz="13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Identification of requirements </a:t>
            </a:r>
            <a:r>
              <a:rPr lang="fr" sz="1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decision-makers and the population at risk for warning of extreme events (rainfall, flooding, storms and sandstorms, bush fires, heat waves, etc.); </a:t>
            </a:r>
          </a:p>
          <a:p>
            <a:pPr marL="396875" marR="0" lvl="0" indent="-390525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rebuchet MS"/>
              <a:buAutoNum type="romanLcParenBoth"/>
            </a:pPr>
            <a:r>
              <a:rPr lang="fr" sz="1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Design, production, dissemination of </a:t>
            </a:r>
            <a:r>
              <a:rPr lang="fr" sz="13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warning services</a:t>
            </a:r>
            <a:r>
              <a:rPr lang="fr" sz="1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accurate and relevant </a:t>
            </a:r>
            <a:r>
              <a:rPr lang="fr" sz="13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information bulletins</a:t>
            </a:r>
            <a:r>
              <a:rPr lang="fr" sz="1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(forecasting, monitoring, risk assessments and other analytical products);</a:t>
            </a:r>
          </a:p>
          <a:p>
            <a:pPr marL="396875" marR="0" lvl="0" indent="-390525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romanLcParenBoth"/>
            </a:pPr>
            <a:r>
              <a:rPr lang="fr" sz="1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Support for the </a:t>
            </a:r>
            <a:r>
              <a:rPr lang="fr" sz="13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coordination of the emergency response </a:t>
            </a:r>
            <a:r>
              <a:rPr lang="fr" sz="1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(contingency plans, ORSEC emergency response plans, PCS municipal safeguard plans) including </a:t>
            </a:r>
            <a:r>
              <a:rPr lang="fr" sz="13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community training</a:t>
            </a:r>
          </a:p>
          <a:p>
            <a:pPr marL="396875" lvl="0" indent="-390525" rtl="0">
              <a:spcBef>
                <a:spcPts val="700"/>
              </a:spcBef>
              <a:buClr>
                <a:schemeClr val="dk1"/>
              </a:buClr>
              <a:buSzPct val="100000"/>
              <a:buFont typeface="Calibri"/>
              <a:buAutoNum type="romanLcParenBoth"/>
            </a:pPr>
            <a:r>
              <a:rPr lang="fr" sz="13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Strengthen citizen engagement and monitoring of end-user satisfaction</a:t>
            </a:r>
            <a:r>
              <a:rPr lang="fr" sz="1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based on needs surveys and mechanisms for user feedback on services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4499992" y="4149080"/>
            <a:ext cx="4032448" cy="93610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323528" y="198950"/>
            <a:ext cx="5606521" cy="707909"/>
            <a:chOff x="323528" y="116632"/>
            <a:chExt cx="8424936" cy="106377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28" y="116632"/>
              <a:ext cx="2306393" cy="1063777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1187624" y="764704"/>
              <a:ext cx="7560840" cy="72008"/>
            </a:xfrm>
            <a:prstGeom prst="rect">
              <a:avLst/>
            </a:prstGeom>
            <a:gradFill flip="none" rotWithShape="1">
              <a:gsLst>
                <a:gs pos="0">
                  <a:schemeClr val="tx1"/>
                </a:gs>
                <a:gs pos="26000">
                  <a:schemeClr val="accent4"/>
                </a:gs>
                <a:gs pos="57059">
                  <a:srgbClr val="CC0000"/>
                </a:gs>
                <a:gs pos="89000">
                  <a:schemeClr val="bg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3928" y="238500"/>
              <a:ext cx="1388713" cy="46800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8907" y="238500"/>
              <a:ext cx="1333333" cy="46800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76" t="20796" r="47127" b="27358"/>
            <a:stretch/>
          </p:blipFill>
          <p:spPr>
            <a:xfrm>
              <a:off x="6781674" y="238500"/>
              <a:ext cx="1966790" cy="46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7640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4525963"/>
          </a:xfrm>
        </p:spPr>
        <p:txBody>
          <a:bodyPr/>
          <a:lstStyle/>
          <a:p>
            <a:endParaRPr lang="en-US" sz="2600" dirty="0" smtClean="0"/>
          </a:p>
          <a:p>
            <a:r>
              <a:rPr lang="en-US" sz="2600" dirty="0" smtClean="0"/>
              <a:t>Project title: Seamless </a:t>
            </a:r>
            <a:r>
              <a:rPr lang="en-US" sz="2600" dirty="0"/>
              <a:t>operational forecast systems and technical assistance for capacity building in west </a:t>
            </a:r>
            <a:r>
              <a:rPr lang="en-US" sz="2600" dirty="0" smtClean="0"/>
              <a:t>Africa</a:t>
            </a:r>
          </a:p>
          <a:p>
            <a:r>
              <a:rPr lang="en-US" sz="2600" dirty="0" smtClean="0"/>
              <a:t>Cost: USD 1.835m </a:t>
            </a:r>
          </a:p>
          <a:p>
            <a:r>
              <a:rPr lang="en-US" sz="2600" dirty="0" smtClean="0"/>
              <a:t>Duration: 2018-2020 (three years)</a:t>
            </a:r>
          </a:p>
          <a:p>
            <a:r>
              <a:rPr lang="en-US" sz="2600" dirty="0" smtClean="0"/>
              <a:t>Main implementing partners: WMO </a:t>
            </a:r>
            <a:r>
              <a:rPr lang="en-US" sz="2600" dirty="0"/>
              <a:t>and KNMI, DWD, Hydrologic Research Centre (HRC), University of Reading, International Research Institute for Climate and Society (IRI</a:t>
            </a:r>
            <a:r>
              <a:rPr lang="en-US" sz="2600" dirty="0" smtClean="0"/>
              <a:t>), with ACMAD, AGRHYMET, RSMC Dakar and participating country NMHSs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143000"/>
          </a:xfrm>
        </p:spPr>
        <p:txBody>
          <a:bodyPr/>
          <a:lstStyle/>
          <a:p>
            <a:r>
              <a:rPr lang="en-US" dirty="0" smtClean="0"/>
              <a:t>CREWS West Africa work plan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80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4525963"/>
          </a:xfrm>
        </p:spPr>
        <p:txBody>
          <a:bodyPr/>
          <a:lstStyle/>
          <a:p>
            <a:r>
              <a:rPr lang="en-US" sz="2600" dirty="0" smtClean="0"/>
              <a:t>Objective: </a:t>
            </a:r>
            <a:r>
              <a:rPr lang="en-US" sz="2600" dirty="0"/>
              <a:t>An operational severe weather, flood and climate forecast system, underpinned by on-going observations and continuously updated historical data, that provides monitoring and forecast outputs and products, as well as related knowledge, in support of CREWS-related activities in Burkina Faso, Mali, Niger, and other countries in the region, through enhanced capacity by regional centers to support national level provision of risk information and end-to-end early warning services.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32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0216"/>
            <a:ext cx="8267700" cy="521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645219"/>
            <a:ext cx="8229600" cy="1143000"/>
          </a:xfrm>
        </p:spPr>
        <p:txBody>
          <a:bodyPr/>
          <a:lstStyle/>
          <a:p>
            <a:r>
              <a:rPr lang="en-US" sz="3200" dirty="0" smtClean="0"/>
              <a:t>Components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200" dirty="0" smtClean="0"/>
              <a:t>In context of CREWS and other relevant country </a:t>
            </a:r>
            <a:r>
              <a:rPr lang="en-US" sz="2200" dirty="0" err="1" smtClean="0"/>
              <a:t>programmes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65915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83568" y="2780928"/>
            <a:ext cx="7848872" cy="1143000"/>
          </a:xfrm>
        </p:spPr>
        <p:txBody>
          <a:bodyPr/>
          <a:lstStyle/>
          <a:p>
            <a:r>
              <a:rPr lang="en-US" dirty="0" smtClean="0"/>
              <a:t>Thank you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65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4 WB Treasury Slide Deck">
  <a:themeElements>
    <a:clrScheme name="World Bank Approved">
      <a:dk1>
        <a:srgbClr val="021F43"/>
      </a:dk1>
      <a:lt1>
        <a:srgbClr val="FFFFFF"/>
      </a:lt1>
      <a:dk2>
        <a:srgbClr val="000000"/>
      </a:dk2>
      <a:lt2>
        <a:srgbClr val="139AF0"/>
      </a:lt2>
      <a:accent1>
        <a:srgbClr val="0A5157"/>
      </a:accent1>
      <a:accent2>
        <a:srgbClr val="18B844"/>
      </a:accent2>
      <a:accent3>
        <a:srgbClr val="E79B08"/>
      </a:accent3>
      <a:accent4>
        <a:srgbClr val="920016"/>
      </a:accent4>
      <a:accent5>
        <a:srgbClr val="532C63"/>
      </a:accent5>
      <a:accent6>
        <a:srgbClr val="128F9C"/>
      </a:accent6>
      <a:hlink>
        <a:srgbClr val="AF7B05"/>
      </a:hlink>
      <a:folHlink>
        <a:srgbClr val="0B574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1335</TotalTime>
  <Words>651</Words>
  <Application>Microsoft Office PowerPoint</Application>
  <PresentationFormat>On-screen Show (4:3)</PresentationFormat>
  <Paragraphs>57</Paragraphs>
  <Slides>9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2014 WB Treasury Slide Deck</vt:lpstr>
      <vt:lpstr>Office Theme</vt:lpstr>
      <vt:lpstr>PowerPoint Presentation</vt:lpstr>
      <vt:lpstr>Outline</vt:lpstr>
      <vt:lpstr>PowerPoint Presentation</vt:lpstr>
      <vt:lpstr>PowerPoint Presentation</vt:lpstr>
      <vt:lpstr>PowerPoint Presentation</vt:lpstr>
      <vt:lpstr>CREWS West Africa work plan</vt:lpstr>
      <vt:lpstr>PowerPoint Presentation</vt:lpstr>
      <vt:lpstr>Components In context of CREWS and other relevant country programmes</vt:lpstr>
      <vt:lpstr>Thank you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Erica Allis</dc:creator>
  <cp:lastModifiedBy>Catherine Thompson</cp:lastModifiedBy>
  <cp:revision>73</cp:revision>
  <dcterms:modified xsi:type="dcterms:W3CDTF">2018-03-16T09:41:46Z</dcterms:modified>
</cp:coreProperties>
</file>