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25" autoAdjust="0"/>
  </p:normalViewPr>
  <p:slideViewPr>
    <p:cSldViewPr>
      <p:cViewPr>
        <p:scale>
          <a:sx n="53" d="100"/>
          <a:sy n="53" d="100"/>
        </p:scale>
        <p:origin x="-201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195608-4A15-4835-AEE4-10F0533B48A1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8ED9BF-F79B-40A1-8516-F90B7C2D549A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algn="l"/>
          <a:r>
            <a:rPr lang="en-US" sz="1600" dirty="0" smtClean="0"/>
            <a:t>Continuous mapping of  LDCs and SIDS as the basis for identifying Project Countries for CREWS allocations and Pipeline Countries, for future allocations</a:t>
          </a:r>
          <a:endParaRPr lang="en-US" sz="1600" dirty="0"/>
        </a:p>
      </dgm:t>
    </dgm:pt>
    <dgm:pt modelId="{9A2D7767-76B9-4371-A12E-419012828788}" type="parTrans" cxnId="{0ECCFD03-51DC-4B9B-9858-E8AF4618FD0D}">
      <dgm:prSet/>
      <dgm:spPr/>
      <dgm:t>
        <a:bodyPr/>
        <a:lstStyle/>
        <a:p>
          <a:endParaRPr lang="en-US"/>
        </a:p>
      </dgm:t>
    </dgm:pt>
    <dgm:pt modelId="{A6015B03-8CB1-4229-8D88-6CECF278B41D}" type="sibTrans" cxnId="{0ECCFD03-51DC-4B9B-9858-E8AF4618FD0D}">
      <dgm:prSet/>
      <dgm:spPr/>
      <dgm:t>
        <a:bodyPr/>
        <a:lstStyle/>
        <a:p>
          <a:endParaRPr lang="en-US"/>
        </a:p>
      </dgm:t>
    </dgm:pt>
    <dgm:pt modelId="{1BC05898-55A6-4836-902F-AB8A7B2B1F74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algn="l"/>
          <a:r>
            <a:rPr lang="en-US" sz="1200" dirty="0" smtClean="0"/>
            <a:t>- Capacity </a:t>
          </a:r>
        </a:p>
        <a:p>
          <a:pPr algn="l"/>
          <a:r>
            <a:rPr lang="en-US" sz="1200" dirty="0" smtClean="0"/>
            <a:t>- Projected average annual loss </a:t>
          </a:r>
        </a:p>
        <a:p>
          <a:pPr algn="l"/>
          <a:r>
            <a:rPr lang="en-US" sz="1200" dirty="0" smtClean="0"/>
            <a:t>- Casualty loss risk </a:t>
          </a:r>
        </a:p>
        <a:p>
          <a:pPr algn="l"/>
          <a:r>
            <a:rPr lang="en-US" sz="1200" dirty="0" smtClean="0"/>
            <a:t>- Access to information and communication</a:t>
          </a:r>
          <a:endParaRPr lang="en-US" sz="1200" dirty="0"/>
        </a:p>
      </dgm:t>
    </dgm:pt>
    <dgm:pt modelId="{8F9EB9EB-1E1D-483E-8B1C-97834F316D0A}" type="parTrans" cxnId="{627CE88D-4DD0-495B-9FFB-67C30B132727}">
      <dgm:prSet/>
      <dgm:spPr/>
      <dgm:t>
        <a:bodyPr/>
        <a:lstStyle/>
        <a:p>
          <a:endParaRPr lang="en-US"/>
        </a:p>
      </dgm:t>
    </dgm:pt>
    <dgm:pt modelId="{DE3F62E3-E337-4770-B0EC-9B2B7373BFB8}" type="sibTrans" cxnId="{627CE88D-4DD0-495B-9FFB-67C30B132727}">
      <dgm:prSet/>
      <dgm:spPr/>
      <dgm:t>
        <a:bodyPr/>
        <a:lstStyle/>
        <a:p>
          <a:endParaRPr lang="en-US"/>
        </a:p>
      </dgm:t>
    </dgm:pt>
    <dgm:pt modelId="{7FBDD17C-4127-453C-89AE-F408826E3FC8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algn="l"/>
          <a:r>
            <a:rPr lang="en-US" sz="1400" dirty="0" smtClean="0"/>
            <a:t>- Potential to leverage investments </a:t>
          </a:r>
        </a:p>
        <a:p>
          <a:pPr algn="l"/>
          <a:r>
            <a:rPr lang="en-US" sz="1400" dirty="0" smtClean="0"/>
            <a:t>- Ongoing or planned national and regional </a:t>
          </a:r>
          <a:r>
            <a:rPr lang="en-US" sz="1400" dirty="0" err="1" smtClean="0"/>
            <a:t>programmes</a:t>
          </a:r>
          <a:endParaRPr lang="en-US" sz="1400" dirty="0"/>
        </a:p>
      </dgm:t>
    </dgm:pt>
    <dgm:pt modelId="{40332685-38B1-4129-B133-DC5BDE576AA0}" type="parTrans" cxnId="{B9A1383C-7AB1-4B8F-B513-B1F886070DC2}">
      <dgm:prSet/>
      <dgm:spPr/>
      <dgm:t>
        <a:bodyPr/>
        <a:lstStyle/>
        <a:p>
          <a:endParaRPr lang="en-US"/>
        </a:p>
      </dgm:t>
    </dgm:pt>
    <dgm:pt modelId="{AB4039D1-F1B5-422E-B3D8-ED35145E50D5}" type="sibTrans" cxnId="{B9A1383C-7AB1-4B8F-B513-B1F886070DC2}">
      <dgm:prSet/>
      <dgm:spPr/>
      <dgm:t>
        <a:bodyPr/>
        <a:lstStyle/>
        <a:p>
          <a:endParaRPr lang="en-US"/>
        </a:p>
      </dgm:t>
    </dgm:pt>
    <dgm:pt modelId="{65D71F08-DDF7-47FD-AC3D-D907DAE3772E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n-US" sz="1400" dirty="0" smtClean="0"/>
            <a:t>- Requests for support by country</a:t>
          </a:r>
          <a:endParaRPr lang="en-GB" sz="1400" dirty="0" smtClean="0"/>
        </a:p>
        <a:p>
          <a:pPr algn="l"/>
          <a:r>
            <a:rPr lang="en-US" sz="1400" dirty="0" smtClean="0"/>
            <a:t>- Identification of early warning systems as a priority</a:t>
          </a:r>
          <a:endParaRPr lang="en-US" sz="1400" dirty="0"/>
        </a:p>
      </dgm:t>
    </dgm:pt>
    <dgm:pt modelId="{E1DD149A-766D-4876-8E25-B40D3CF1946C}" type="parTrans" cxnId="{1361EDAD-7908-4C60-BF81-0F123BD37C78}">
      <dgm:prSet/>
      <dgm:spPr/>
      <dgm:t>
        <a:bodyPr/>
        <a:lstStyle/>
        <a:p>
          <a:endParaRPr lang="en-US"/>
        </a:p>
      </dgm:t>
    </dgm:pt>
    <dgm:pt modelId="{889863E3-3E44-45FE-AA0D-D03C438C17B7}" type="sibTrans" cxnId="{1361EDAD-7908-4C60-BF81-0F123BD37C78}">
      <dgm:prSet/>
      <dgm:spPr/>
      <dgm:t>
        <a:bodyPr/>
        <a:lstStyle/>
        <a:p>
          <a:endParaRPr lang="en-US"/>
        </a:p>
      </dgm:t>
    </dgm:pt>
    <dgm:pt modelId="{85C96D2A-C50F-4AA8-AAEB-999973440D7C}">
      <dgm:prSet phldrT="[Text]" custT="1"/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  <dgm:t>
        <a:bodyPr/>
        <a:lstStyle/>
        <a:p>
          <a:pPr rtl="0"/>
          <a:r>
            <a:rPr lang="en-US" sz="1800" b="1" dirty="0" smtClean="0">
              <a:solidFill>
                <a:srgbClr val="C00000"/>
              </a:solidFill>
            </a:rPr>
            <a:t>Level of priority given to early warning systems by countries</a:t>
          </a:r>
          <a:endParaRPr lang="en-US" sz="1800" b="1" dirty="0">
            <a:solidFill>
              <a:srgbClr val="C00000"/>
            </a:solidFill>
          </a:endParaRPr>
        </a:p>
      </dgm:t>
    </dgm:pt>
    <dgm:pt modelId="{FB571127-44C6-4734-8C96-6015366B27E9}" type="parTrans" cxnId="{988ACDC4-7ACF-4B76-B574-D1B818EE8EB3}">
      <dgm:prSet/>
      <dgm:spPr/>
      <dgm:t>
        <a:bodyPr/>
        <a:lstStyle/>
        <a:p>
          <a:endParaRPr lang="en-US"/>
        </a:p>
      </dgm:t>
    </dgm:pt>
    <dgm:pt modelId="{46327298-37BB-4858-8AF7-FFCA2B0B09DB}" type="sibTrans" cxnId="{988ACDC4-7ACF-4B76-B574-D1B818EE8EB3}">
      <dgm:prSet/>
      <dgm:spPr/>
      <dgm:t>
        <a:bodyPr/>
        <a:lstStyle/>
        <a:p>
          <a:endParaRPr lang="en-US"/>
        </a:p>
      </dgm:t>
    </dgm:pt>
    <dgm:pt modelId="{58FF0348-5636-4A6C-8CA6-021D9F38BF10}">
      <dgm:prSet/>
      <dgm:spPr/>
      <dgm:t>
        <a:bodyPr/>
        <a:lstStyle/>
        <a:p>
          <a:endParaRPr lang="en-US"/>
        </a:p>
      </dgm:t>
    </dgm:pt>
    <dgm:pt modelId="{DA9C43F3-1A50-4B9D-9C94-41C3ACC597F3}" type="parTrans" cxnId="{A108F878-94EC-4ABE-B17A-DDAB0934634A}">
      <dgm:prSet/>
      <dgm:spPr/>
      <dgm:t>
        <a:bodyPr/>
        <a:lstStyle/>
        <a:p>
          <a:endParaRPr lang="en-US"/>
        </a:p>
      </dgm:t>
    </dgm:pt>
    <dgm:pt modelId="{86828F75-FEBA-442C-9939-D67567D5DD63}" type="sibTrans" cxnId="{A108F878-94EC-4ABE-B17A-DDAB0934634A}">
      <dgm:prSet/>
      <dgm:spPr/>
      <dgm:t>
        <a:bodyPr/>
        <a:lstStyle/>
        <a:p>
          <a:endParaRPr lang="en-US"/>
        </a:p>
      </dgm:t>
    </dgm:pt>
    <dgm:pt modelId="{CA431DA2-BABD-4D35-8ECE-531E600136CC}">
      <dgm:prSet/>
      <dgm:spPr/>
      <dgm:t>
        <a:bodyPr/>
        <a:lstStyle/>
        <a:p>
          <a:endParaRPr lang="en-US"/>
        </a:p>
      </dgm:t>
    </dgm:pt>
    <dgm:pt modelId="{6B8EBC58-8F68-4ED8-B3C4-B7A84C993C1E}" type="parTrans" cxnId="{44318344-8719-431B-9B61-35DB863F8DB9}">
      <dgm:prSet/>
      <dgm:spPr/>
      <dgm:t>
        <a:bodyPr/>
        <a:lstStyle/>
        <a:p>
          <a:endParaRPr lang="en-US"/>
        </a:p>
      </dgm:t>
    </dgm:pt>
    <dgm:pt modelId="{8A1C4317-D3F9-4BD6-8C67-A79A5F943347}" type="sibTrans" cxnId="{44318344-8719-431B-9B61-35DB863F8DB9}">
      <dgm:prSet/>
      <dgm:spPr/>
      <dgm:t>
        <a:bodyPr/>
        <a:lstStyle/>
        <a:p>
          <a:endParaRPr lang="en-US"/>
        </a:p>
      </dgm:t>
    </dgm:pt>
    <dgm:pt modelId="{33E6C60D-E3C7-402D-8894-2991709A863E}">
      <dgm:prSet/>
      <dgm:spPr/>
      <dgm:t>
        <a:bodyPr/>
        <a:lstStyle/>
        <a:p>
          <a:endParaRPr lang="en-US"/>
        </a:p>
      </dgm:t>
    </dgm:pt>
    <dgm:pt modelId="{9B2896BA-D54D-433A-BCAC-DF355B53B199}" type="parTrans" cxnId="{46177E57-C6C8-4521-AF80-C38716C7A904}">
      <dgm:prSet/>
      <dgm:spPr/>
      <dgm:t>
        <a:bodyPr/>
        <a:lstStyle/>
        <a:p>
          <a:endParaRPr lang="en-US"/>
        </a:p>
      </dgm:t>
    </dgm:pt>
    <dgm:pt modelId="{3C4D4367-18B7-4ACB-B24A-97490FE1C89A}" type="sibTrans" cxnId="{46177E57-C6C8-4521-AF80-C38716C7A904}">
      <dgm:prSet/>
      <dgm:spPr/>
      <dgm:t>
        <a:bodyPr/>
        <a:lstStyle/>
        <a:p>
          <a:endParaRPr lang="en-US"/>
        </a:p>
      </dgm:t>
    </dgm:pt>
    <dgm:pt modelId="{FF2D71B7-651D-4C04-A686-F685C50A902D}">
      <dgm:prSet/>
      <dgm:spPr/>
      <dgm:t>
        <a:bodyPr/>
        <a:lstStyle/>
        <a:p>
          <a:endParaRPr lang="en-US"/>
        </a:p>
      </dgm:t>
    </dgm:pt>
    <dgm:pt modelId="{CF0CE67B-D00B-4D34-9AF9-92B8719B79A6}" type="parTrans" cxnId="{88D5FBC5-543F-436A-8B26-998BC0CF2B8F}">
      <dgm:prSet/>
      <dgm:spPr/>
      <dgm:t>
        <a:bodyPr/>
        <a:lstStyle/>
        <a:p>
          <a:endParaRPr lang="en-US"/>
        </a:p>
      </dgm:t>
    </dgm:pt>
    <dgm:pt modelId="{A6E65794-D18C-40C2-8257-6FD196AF5104}" type="sibTrans" cxnId="{88D5FBC5-543F-436A-8B26-998BC0CF2B8F}">
      <dgm:prSet/>
      <dgm:spPr/>
      <dgm:t>
        <a:bodyPr/>
        <a:lstStyle/>
        <a:p>
          <a:endParaRPr lang="en-US"/>
        </a:p>
      </dgm:t>
    </dgm:pt>
    <dgm:pt modelId="{05D3CB05-6979-42E7-AAAB-8904C93796B7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C00000"/>
              </a:solidFill>
            </a:rPr>
            <a:t>Exposure to risk and institutional capacity for early warning</a:t>
          </a:r>
          <a:endParaRPr lang="en-US" sz="1800" b="1" dirty="0">
            <a:solidFill>
              <a:srgbClr val="C00000"/>
            </a:solidFill>
          </a:endParaRPr>
        </a:p>
      </dgm:t>
    </dgm:pt>
    <dgm:pt modelId="{2C635927-86F9-44C7-93B1-AD1B45AC434B}" type="sibTrans" cxnId="{C97C360C-905F-4984-882C-D7A44A0DD94C}">
      <dgm:prSet/>
      <dgm:spPr/>
      <dgm:t>
        <a:bodyPr/>
        <a:lstStyle/>
        <a:p>
          <a:endParaRPr lang="en-US"/>
        </a:p>
      </dgm:t>
    </dgm:pt>
    <dgm:pt modelId="{EE53F301-1372-4AF2-8381-8AE7E1265774}" type="parTrans" cxnId="{C97C360C-905F-4984-882C-D7A44A0DD94C}">
      <dgm:prSet/>
      <dgm:spPr/>
      <dgm:t>
        <a:bodyPr/>
        <a:lstStyle/>
        <a:p>
          <a:endParaRPr lang="en-US"/>
        </a:p>
      </dgm:t>
    </dgm:pt>
    <dgm:pt modelId="{A66FE5F3-0F85-4E17-92BA-C0641CB791BB}">
      <dgm:prSet phldrT="[Text]" custT="1"/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1800" b="1" dirty="0" smtClean="0">
              <a:solidFill>
                <a:srgbClr val="C00000"/>
              </a:solidFill>
            </a:rPr>
            <a:t>Potential for leveraging additional resources and aligning </a:t>
          </a:r>
          <a:r>
            <a:rPr lang="en-US" sz="1800" b="1" dirty="0" err="1" smtClean="0">
              <a:solidFill>
                <a:srgbClr val="C00000"/>
              </a:solidFill>
            </a:rPr>
            <a:t>programmes</a:t>
          </a:r>
          <a:endParaRPr lang="en-US" sz="1800" b="1" dirty="0">
            <a:solidFill>
              <a:srgbClr val="C00000"/>
            </a:solidFill>
          </a:endParaRPr>
        </a:p>
      </dgm:t>
    </dgm:pt>
    <dgm:pt modelId="{9E5C2E12-EF2B-4274-A245-4414E12C5395}" type="parTrans" cxnId="{4DBF79E5-3428-4E89-BAF3-F5F7DE0CCDDE}">
      <dgm:prSet/>
      <dgm:spPr/>
      <dgm:t>
        <a:bodyPr/>
        <a:lstStyle/>
        <a:p>
          <a:endParaRPr lang="en-US"/>
        </a:p>
      </dgm:t>
    </dgm:pt>
    <dgm:pt modelId="{39D09A3B-BEFA-4AAD-B133-9CA2ADBC821B}" type="sibTrans" cxnId="{4DBF79E5-3428-4E89-BAF3-F5F7DE0CCDDE}">
      <dgm:prSet/>
      <dgm:spPr/>
      <dgm:t>
        <a:bodyPr/>
        <a:lstStyle/>
        <a:p>
          <a:endParaRPr lang="en-US"/>
        </a:p>
      </dgm:t>
    </dgm:pt>
    <dgm:pt modelId="{905D0444-259E-4E08-93E7-C0606C56D725}" type="pres">
      <dgm:prSet presAssocID="{4D195608-4A15-4835-AEE4-10F0533B48A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8C34AB-0FAA-4E4E-807A-3E32B7BB692D}" type="pres">
      <dgm:prSet presAssocID="{4D195608-4A15-4835-AEE4-10F0533B48A1}" presName="children" presStyleCnt="0"/>
      <dgm:spPr/>
    </dgm:pt>
    <dgm:pt modelId="{1E195A61-C63D-4960-9040-1FBDFD489127}" type="pres">
      <dgm:prSet presAssocID="{4D195608-4A15-4835-AEE4-10F0533B48A1}" presName="child2group" presStyleCnt="0"/>
      <dgm:spPr/>
    </dgm:pt>
    <dgm:pt modelId="{CFCB51CE-5DFB-4071-BC0F-EA1B6D65BCDC}" type="pres">
      <dgm:prSet presAssocID="{4D195608-4A15-4835-AEE4-10F0533B48A1}" presName="child2" presStyleLbl="bgAcc1" presStyleIdx="0" presStyleCnt="3" custScaleX="137674" custLinFactNeighborX="19591" custLinFactNeighborY="4340"/>
      <dgm:spPr/>
      <dgm:t>
        <a:bodyPr/>
        <a:lstStyle/>
        <a:p>
          <a:endParaRPr lang="en-US"/>
        </a:p>
      </dgm:t>
    </dgm:pt>
    <dgm:pt modelId="{6B0C4930-F9F3-44A2-8294-CE9831F1A8A5}" type="pres">
      <dgm:prSet presAssocID="{4D195608-4A15-4835-AEE4-10F0533B48A1}" presName="child2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4DE18-6916-4608-A5B6-7A5D2707AACC}" type="pres">
      <dgm:prSet presAssocID="{4D195608-4A15-4835-AEE4-10F0533B48A1}" presName="child3group" presStyleCnt="0"/>
      <dgm:spPr/>
    </dgm:pt>
    <dgm:pt modelId="{FC892AA3-F8F4-410D-A0D8-B485B8AAE653}" type="pres">
      <dgm:prSet presAssocID="{4D195608-4A15-4835-AEE4-10F0533B48A1}" presName="child3" presStyleLbl="bgAcc1" presStyleIdx="1" presStyleCnt="3" custScaleX="137674" custLinFactNeighborX="22402" custLinFactNeighborY="174"/>
      <dgm:spPr/>
      <dgm:t>
        <a:bodyPr/>
        <a:lstStyle/>
        <a:p>
          <a:endParaRPr lang="en-US"/>
        </a:p>
      </dgm:t>
    </dgm:pt>
    <dgm:pt modelId="{E9AE2306-5967-459A-89CF-D8F654A155D4}" type="pres">
      <dgm:prSet presAssocID="{4D195608-4A15-4835-AEE4-10F0533B48A1}" presName="child3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45591-D322-40C3-A4EC-1343BB853F70}" type="pres">
      <dgm:prSet presAssocID="{4D195608-4A15-4835-AEE4-10F0533B48A1}" presName="child4group" presStyleCnt="0"/>
      <dgm:spPr/>
    </dgm:pt>
    <dgm:pt modelId="{D868B382-8991-4EA3-A9A3-F88999431BEB}" type="pres">
      <dgm:prSet presAssocID="{4D195608-4A15-4835-AEE4-10F0533B48A1}" presName="child4" presStyleLbl="bgAcc1" presStyleIdx="2" presStyleCnt="3" custScaleX="137674" custLinFactNeighborX="2811" custLinFactNeighborY="174"/>
      <dgm:spPr/>
      <dgm:t>
        <a:bodyPr/>
        <a:lstStyle/>
        <a:p>
          <a:endParaRPr lang="en-US"/>
        </a:p>
      </dgm:t>
    </dgm:pt>
    <dgm:pt modelId="{A53FBA47-64F2-4E37-9DB8-E3DED71F1A29}" type="pres">
      <dgm:prSet presAssocID="{4D195608-4A15-4835-AEE4-10F0533B48A1}" presName="child4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A6BAE-CADB-4F91-87C0-BDCD2646D622}" type="pres">
      <dgm:prSet presAssocID="{4D195608-4A15-4835-AEE4-10F0533B48A1}" presName="childPlaceholder" presStyleCnt="0"/>
      <dgm:spPr/>
    </dgm:pt>
    <dgm:pt modelId="{532A4010-65F3-42CD-8FBC-86FBB555F6AB}" type="pres">
      <dgm:prSet presAssocID="{4D195608-4A15-4835-AEE4-10F0533B48A1}" presName="circle" presStyleCnt="0"/>
      <dgm:spPr/>
    </dgm:pt>
    <dgm:pt modelId="{641395D9-C5C3-442E-8578-81921534D6C4}" type="pres">
      <dgm:prSet presAssocID="{4D195608-4A15-4835-AEE4-10F0533B48A1}" presName="quadrant1" presStyleLbl="node1" presStyleIdx="0" presStyleCnt="4" custScaleX="194020" custLinFactNeighborX="-44796" custLinFactNeighborY="276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2953E72F-19F6-4018-B06F-C63FBCB7C98A}" type="pres">
      <dgm:prSet presAssocID="{4D195608-4A15-4835-AEE4-10F0533B48A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6395F-DEEE-45C5-967F-B30F0F9F1811}" type="pres">
      <dgm:prSet presAssocID="{4D195608-4A15-4835-AEE4-10F0533B48A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FA34B-52BB-44ED-9B96-43DA7AF502D8}" type="pres">
      <dgm:prSet presAssocID="{4D195608-4A15-4835-AEE4-10F0533B48A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E4D32-BBDE-4A15-A674-02CEBA9EE3C5}" type="pres">
      <dgm:prSet presAssocID="{4D195608-4A15-4835-AEE4-10F0533B48A1}" presName="quadrantPlaceholder" presStyleCnt="0"/>
      <dgm:spPr/>
    </dgm:pt>
    <dgm:pt modelId="{3C109AC9-6D34-45C2-BB4C-66729F647903}" type="pres">
      <dgm:prSet presAssocID="{4D195608-4A15-4835-AEE4-10F0533B48A1}" presName="center1" presStyleLbl="fgShp" presStyleIdx="0" presStyleCnt="2" custFlipHor="1" custScaleX="25678" custScaleY="14530" custLinFactNeighborX="54645" custLinFactNeighborY="15812"/>
      <dgm:spPr/>
    </dgm:pt>
    <dgm:pt modelId="{0B068CCC-D46A-4A98-B842-93E50D1E1DC5}" type="pres">
      <dgm:prSet presAssocID="{4D195608-4A15-4835-AEE4-10F0533B48A1}" presName="center2" presStyleLbl="fgShp" presStyleIdx="1" presStyleCnt="2" custFlipHor="1" custScaleX="7097" custScaleY="6837" custLinFactNeighborX="54645" custLinFactNeighborY="-1282"/>
      <dgm:spPr/>
    </dgm:pt>
  </dgm:ptLst>
  <dgm:cxnLst>
    <dgm:cxn modelId="{A108F878-94EC-4ABE-B17A-DDAB0934634A}" srcId="{4D195608-4A15-4835-AEE4-10F0533B48A1}" destId="{58FF0348-5636-4A6C-8CA6-021D9F38BF10}" srcOrd="6" destOrd="0" parTransId="{DA9C43F3-1A50-4B9D-9C94-41C3ACC597F3}" sibTransId="{86828F75-FEBA-442C-9939-D67567D5DD63}"/>
    <dgm:cxn modelId="{4DBF79E5-3428-4E89-BAF3-F5F7DE0CCDDE}" srcId="{7FBDD17C-4127-453C-89AE-F408826E3FC8}" destId="{A66FE5F3-0F85-4E17-92BA-C0641CB791BB}" srcOrd="0" destOrd="0" parTransId="{9E5C2E12-EF2B-4274-A245-4414E12C5395}" sibTransId="{39D09A3B-BEFA-4AAD-B133-9CA2ADBC821B}"/>
    <dgm:cxn modelId="{606717EE-5A3C-494E-8368-3B4FC3376829}" type="presOf" srcId="{05D3CB05-6979-42E7-AAAB-8904C93796B7}" destId="{CFCB51CE-5DFB-4071-BC0F-EA1B6D65BCDC}" srcOrd="0" destOrd="0" presId="urn:microsoft.com/office/officeart/2005/8/layout/cycle4#1"/>
    <dgm:cxn modelId="{30009AE6-975D-4CBB-92C9-8023AFF8C520}" type="presOf" srcId="{AD8ED9BF-F79B-40A1-8516-F90B7C2D549A}" destId="{641395D9-C5C3-442E-8578-81921534D6C4}" srcOrd="0" destOrd="0" presId="urn:microsoft.com/office/officeart/2005/8/layout/cycle4#1"/>
    <dgm:cxn modelId="{F79F4D57-CF45-47B1-B0ED-24772E324408}" type="presOf" srcId="{85C96D2A-C50F-4AA8-AAEB-999973440D7C}" destId="{A53FBA47-64F2-4E37-9DB8-E3DED71F1A29}" srcOrd="1" destOrd="0" presId="urn:microsoft.com/office/officeart/2005/8/layout/cycle4#1"/>
    <dgm:cxn modelId="{5A420ABB-2A60-4486-850B-2E0338B6B188}" type="presOf" srcId="{A66FE5F3-0F85-4E17-92BA-C0641CB791BB}" destId="{FC892AA3-F8F4-410D-A0D8-B485B8AAE653}" srcOrd="0" destOrd="0" presId="urn:microsoft.com/office/officeart/2005/8/layout/cycle4#1"/>
    <dgm:cxn modelId="{46177E57-C6C8-4521-AF80-C38716C7A904}" srcId="{4D195608-4A15-4835-AEE4-10F0533B48A1}" destId="{33E6C60D-E3C7-402D-8894-2991709A863E}" srcOrd="4" destOrd="0" parTransId="{9B2896BA-D54D-433A-BCAC-DF355B53B199}" sibTransId="{3C4D4367-18B7-4ACB-B24A-97490FE1C89A}"/>
    <dgm:cxn modelId="{B9A1383C-7AB1-4B8F-B513-B1F886070DC2}" srcId="{4D195608-4A15-4835-AEE4-10F0533B48A1}" destId="{7FBDD17C-4127-453C-89AE-F408826E3FC8}" srcOrd="2" destOrd="0" parTransId="{40332685-38B1-4129-B133-DC5BDE576AA0}" sibTransId="{AB4039D1-F1B5-422E-B3D8-ED35145E50D5}"/>
    <dgm:cxn modelId="{44318344-8719-431B-9B61-35DB863F8DB9}" srcId="{4D195608-4A15-4835-AEE4-10F0533B48A1}" destId="{CA431DA2-BABD-4D35-8ECE-531E600136CC}" srcOrd="7" destOrd="0" parTransId="{6B8EBC58-8F68-4ED8-B3C4-B7A84C993C1E}" sibTransId="{8A1C4317-D3F9-4BD6-8C67-A79A5F943347}"/>
    <dgm:cxn modelId="{88D5FBC5-543F-436A-8B26-998BC0CF2B8F}" srcId="{4D195608-4A15-4835-AEE4-10F0533B48A1}" destId="{FF2D71B7-651D-4C04-A686-F685C50A902D}" srcOrd="5" destOrd="0" parTransId="{CF0CE67B-D00B-4D34-9AF9-92B8719B79A6}" sibTransId="{A6E65794-D18C-40C2-8257-6FD196AF5104}"/>
    <dgm:cxn modelId="{9C378292-8A95-4F62-B6D0-A38CF642BBBF}" type="presOf" srcId="{1BC05898-55A6-4836-902F-AB8A7B2B1F74}" destId="{2953E72F-19F6-4018-B06F-C63FBCB7C98A}" srcOrd="0" destOrd="0" presId="urn:microsoft.com/office/officeart/2005/8/layout/cycle4#1"/>
    <dgm:cxn modelId="{1361EDAD-7908-4C60-BF81-0F123BD37C78}" srcId="{4D195608-4A15-4835-AEE4-10F0533B48A1}" destId="{65D71F08-DDF7-47FD-AC3D-D907DAE3772E}" srcOrd="3" destOrd="0" parTransId="{E1DD149A-766D-4876-8E25-B40D3CF1946C}" sibTransId="{889863E3-3E44-45FE-AA0D-D03C438C17B7}"/>
    <dgm:cxn modelId="{C4873BE0-30DB-4BFA-9AC9-1A189A34F4EE}" type="presOf" srcId="{A66FE5F3-0F85-4E17-92BA-C0641CB791BB}" destId="{E9AE2306-5967-459A-89CF-D8F654A155D4}" srcOrd="1" destOrd="0" presId="urn:microsoft.com/office/officeart/2005/8/layout/cycle4#1"/>
    <dgm:cxn modelId="{988ACDC4-7ACF-4B76-B574-D1B818EE8EB3}" srcId="{65D71F08-DDF7-47FD-AC3D-D907DAE3772E}" destId="{85C96D2A-C50F-4AA8-AAEB-999973440D7C}" srcOrd="0" destOrd="0" parTransId="{FB571127-44C6-4734-8C96-6015366B27E9}" sibTransId="{46327298-37BB-4858-8AF7-FFCA2B0B09DB}"/>
    <dgm:cxn modelId="{0ECCFD03-51DC-4B9B-9858-E8AF4618FD0D}" srcId="{4D195608-4A15-4835-AEE4-10F0533B48A1}" destId="{AD8ED9BF-F79B-40A1-8516-F90B7C2D549A}" srcOrd="0" destOrd="0" parTransId="{9A2D7767-76B9-4371-A12E-419012828788}" sibTransId="{A6015B03-8CB1-4229-8D88-6CECF278B41D}"/>
    <dgm:cxn modelId="{D4EB3D04-F15E-49ED-AFD8-AFEC2DEDD649}" type="presOf" srcId="{05D3CB05-6979-42E7-AAAB-8904C93796B7}" destId="{6B0C4930-F9F3-44A2-8294-CE9831F1A8A5}" srcOrd="1" destOrd="0" presId="urn:microsoft.com/office/officeart/2005/8/layout/cycle4#1"/>
    <dgm:cxn modelId="{D1A5B2C1-3F1A-4DC1-869C-BDF9E57B4FDD}" type="presOf" srcId="{4D195608-4A15-4835-AEE4-10F0533B48A1}" destId="{905D0444-259E-4E08-93E7-C0606C56D725}" srcOrd="0" destOrd="0" presId="urn:microsoft.com/office/officeart/2005/8/layout/cycle4#1"/>
    <dgm:cxn modelId="{29E30FD3-38D7-42D0-AA58-12C9DF77AC29}" type="presOf" srcId="{85C96D2A-C50F-4AA8-AAEB-999973440D7C}" destId="{D868B382-8991-4EA3-A9A3-F88999431BEB}" srcOrd="0" destOrd="0" presId="urn:microsoft.com/office/officeart/2005/8/layout/cycle4#1"/>
    <dgm:cxn modelId="{627CE88D-4DD0-495B-9FFB-67C30B132727}" srcId="{4D195608-4A15-4835-AEE4-10F0533B48A1}" destId="{1BC05898-55A6-4836-902F-AB8A7B2B1F74}" srcOrd="1" destOrd="0" parTransId="{8F9EB9EB-1E1D-483E-8B1C-97834F316D0A}" sibTransId="{DE3F62E3-E337-4770-B0EC-9B2B7373BFB8}"/>
    <dgm:cxn modelId="{426A3E05-7938-4142-8065-C3A1EEFE9F3A}" type="presOf" srcId="{7FBDD17C-4127-453C-89AE-F408826E3FC8}" destId="{5226395F-DEEE-45C5-967F-B30F0F9F1811}" srcOrd="0" destOrd="0" presId="urn:microsoft.com/office/officeart/2005/8/layout/cycle4#1"/>
    <dgm:cxn modelId="{1FE8AD87-2D4B-4A37-AAB3-1B089C2E3A62}" type="presOf" srcId="{65D71F08-DDF7-47FD-AC3D-D907DAE3772E}" destId="{DD3FA34B-52BB-44ED-9B96-43DA7AF502D8}" srcOrd="0" destOrd="0" presId="urn:microsoft.com/office/officeart/2005/8/layout/cycle4#1"/>
    <dgm:cxn modelId="{C97C360C-905F-4984-882C-D7A44A0DD94C}" srcId="{1BC05898-55A6-4836-902F-AB8A7B2B1F74}" destId="{05D3CB05-6979-42E7-AAAB-8904C93796B7}" srcOrd="0" destOrd="0" parTransId="{EE53F301-1372-4AF2-8381-8AE7E1265774}" sibTransId="{2C635927-86F9-44C7-93B1-AD1B45AC434B}"/>
    <dgm:cxn modelId="{63854DC7-7834-4C02-B30C-1F75FDCFD70F}" type="presParOf" srcId="{905D0444-259E-4E08-93E7-C0606C56D725}" destId="{C98C34AB-0FAA-4E4E-807A-3E32B7BB692D}" srcOrd="0" destOrd="0" presId="urn:microsoft.com/office/officeart/2005/8/layout/cycle4#1"/>
    <dgm:cxn modelId="{BDECBB8E-AE5E-46FC-83B8-ABB59BA8EA96}" type="presParOf" srcId="{C98C34AB-0FAA-4E4E-807A-3E32B7BB692D}" destId="{1E195A61-C63D-4960-9040-1FBDFD489127}" srcOrd="0" destOrd="0" presId="urn:microsoft.com/office/officeart/2005/8/layout/cycle4#1"/>
    <dgm:cxn modelId="{9ECCC91E-304B-4634-A2D5-D9E3A7E73D70}" type="presParOf" srcId="{1E195A61-C63D-4960-9040-1FBDFD489127}" destId="{CFCB51CE-5DFB-4071-BC0F-EA1B6D65BCDC}" srcOrd="0" destOrd="0" presId="urn:microsoft.com/office/officeart/2005/8/layout/cycle4#1"/>
    <dgm:cxn modelId="{8C193433-488C-45C0-8408-0A8584FB75B0}" type="presParOf" srcId="{1E195A61-C63D-4960-9040-1FBDFD489127}" destId="{6B0C4930-F9F3-44A2-8294-CE9831F1A8A5}" srcOrd="1" destOrd="0" presId="urn:microsoft.com/office/officeart/2005/8/layout/cycle4#1"/>
    <dgm:cxn modelId="{46BBB5F9-9592-4EE6-B00D-5AAF90181F28}" type="presParOf" srcId="{C98C34AB-0FAA-4E4E-807A-3E32B7BB692D}" destId="{6404DE18-6916-4608-A5B6-7A5D2707AACC}" srcOrd="1" destOrd="0" presId="urn:microsoft.com/office/officeart/2005/8/layout/cycle4#1"/>
    <dgm:cxn modelId="{D9ECFD59-77B7-47E5-BD98-4A527F575465}" type="presParOf" srcId="{6404DE18-6916-4608-A5B6-7A5D2707AACC}" destId="{FC892AA3-F8F4-410D-A0D8-B485B8AAE653}" srcOrd="0" destOrd="0" presId="urn:microsoft.com/office/officeart/2005/8/layout/cycle4#1"/>
    <dgm:cxn modelId="{6EA54E05-3D6F-4298-AB26-96F9DB039FE3}" type="presParOf" srcId="{6404DE18-6916-4608-A5B6-7A5D2707AACC}" destId="{E9AE2306-5967-459A-89CF-D8F654A155D4}" srcOrd="1" destOrd="0" presId="urn:microsoft.com/office/officeart/2005/8/layout/cycle4#1"/>
    <dgm:cxn modelId="{A5BA6552-DA85-4DDC-8AEF-CBC437C389F8}" type="presParOf" srcId="{C98C34AB-0FAA-4E4E-807A-3E32B7BB692D}" destId="{67345591-D322-40C3-A4EC-1343BB853F70}" srcOrd="2" destOrd="0" presId="urn:microsoft.com/office/officeart/2005/8/layout/cycle4#1"/>
    <dgm:cxn modelId="{FB3D2839-29E5-4A24-8EB4-6624C134172F}" type="presParOf" srcId="{67345591-D322-40C3-A4EC-1343BB853F70}" destId="{D868B382-8991-4EA3-A9A3-F88999431BEB}" srcOrd="0" destOrd="0" presId="urn:microsoft.com/office/officeart/2005/8/layout/cycle4#1"/>
    <dgm:cxn modelId="{9A1F4072-B2D8-4108-B134-9B039AE2F57E}" type="presParOf" srcId="{67345591-D322-40C3-A4EC-1343BB853F70}" destId="{A53FBA47-64F2-4E37-9DB8-E3DED71F1A29}" srcOrd="1" destOrd="0" presId="urn:microsoft.com/office/officeart/2005/8/layout/cycle4#1"/>
    <dgm:cxn modelId="{28485BE3-6065-4FF5-904F-F3DCE926A7AB}" type="presParOf" srcId="{C98C34AB-0FAA-4E4E-807A-3E32B7BB692D}" destId="{DF4A6BAE-CADB-4F91-87C0-BDCD2646D622}" srcOrd="3" destOrd="0" presId="urn:microsoft.com/office/officeart/2005/8/layout/cycle4#1"/>
    <dgm:cxn modelId="{F39AF701-94B4-4F6C-B035-996A8DD796F1}" type="presParOf" srcId="{905D0444-259E-4E08-93E7-C0606C56D725}" destId="{532A4010-65F3-42CD-8FBC-86FBB555F6AB}" srcOrd="1" destOrd="0" presId="urn:microsoft.com/office/officeart/2005/8/layout/cycle4#1"/>
    <dgm:cxn modelId="{857775EA-6721-464F-8335-79318D5085CA}" type="presParOf" srcId="{532A4010-65F3-42CD-8FBC-86FBB555F6AB}" destId="{641395D9-C5C3-442E-8578-81921534D6C4}" srcOrd="0" destOrd="0" presId="urn:microsoft.com/office/officeart/2005/8/layout/cycle4#1"/>
    <dgm:cxn modelId="{A3A360DD-3BA1-46D9-9256-4AF41BCE0409}" type="presParOf" srcId="{532A4010-65F3-42CD-8FBC-86FBB555F6AB}" destId="{2953E72F-19F6-4018-B06F-C63FBCB7C98A}" srcOrd="1" destOrd="0" presId="urn:microsoft.com/office/officeart/2005/8/layout/cycle4#1"/>
    <dgm:cxn modelId="{BB99ED67-5B30-4AF3-BFD3-F5067B011F7A}" type="presParOf" srcId="{532A4010-65F3-42CD-8FBC-86FBB555F6AB}" destId="{5226395F-DEEE-45C5-967F-B30F0F9F1811}" srcOrd="2" destOrd="0" presId="urn:microsoft.com/office/officeart/2005/8/layout/cycle4#1"/>
    <dgm:cxn modelId="{185EE394-1B97-430C-A6A9-51E4A5915716}" type="presParOf" srcId="{532A4010-65F3-42CD-8FBC-86FBB555F6AB}" destId="{DD3FA34B-52BB-44ED-9B96-43DA7AF502D8}" srcOrd="3" destOrd="0" presId="urn:microsoft.com/office/officeart/2005/8/layout/cycle4#1"/>
    <dgm:cxn modelId="{97FFCAC8-58FC-4FD6-999E-C0A2B66C17E2}" type="presParOf" srcId="{532A4010-65F3-42CD-8FBC-86FBB555F6AB}" destId="{1C4E4D32-BBDE-4A15-A674-02CEBA9EE3C5}" srcOrd="4" destOrd="0" presId="urn:microsoft.com/office/officeart/2005/8/layout/cycle4#1"/>
    <dgm:cxn modelId="{924A5028-38D3-4D23-8E7E-DFEBDF6AA0EF}" type="presParOf" srcId="{905D0444-259E-4E08-93E7-C0606C56D725}" destId="{3C109AC9-6D34-45C2-BB4C-66729F647903}" srcOrd="2" destOrd="0" presId="urn:microsoft.com/office/officeart/2005/8/layout/cycle4#1"/>
    <dgm:cxn modelId="{9877BF01-6B8E-44ED-9D77-2641A53E6BB6}" type="presParOf" srcId="{905D0444-259E-4E08-93E7-C0606C56D725}" destId="{0B068CCC-D46A-4A98-B842-93E50D1E1DC5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8B382-8991-4EA3-A9A3-F88999431BEB}">
      <dsp:nvSpPr>
        <dsp:cNvPr id="0" name=""/>
        <dsp:cNvSpPr/>
      </dsp:nvSpPr>
      <dsp:spPr>
        <a:xfrm>
          <a:off x="576054" y="3525511"/>
          <a:ext cx="3526079" cy="1659064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C00000"/>
              </a:solidFill>
            </a:rPr>
            <a:t>Level of priority given to early warning systems by countries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612498" y="3976721"/>
        <a:ext cx="2395367" cy="1171410"/>
      </dsp:txXfrm>
    </dsp:sp>
    <dsp:sp modelId="{FC892AA3-F8F4-410D-A0D8-B485B8AAE653}">
      <dsp:nvSpPr>
        <dsp:cNvPr id="0" name=""/>
        <dsp:cNvSpPr/>
      </dsp:nvSpPr>
      <dsp:spPr>
        <a:xfrm>
          <a:off x="5186888" y="3525511"/>
          <a:ext cx="3526079" cy="1659064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C00000"/>
              </a:solidFill>
            </a:rPr>
            <a:t>Potential for leveraging additional resources and aligning </a:t>
          </a:r>
          <a:r>
            <a:rPr lang="en-US" sz="1800" b="1" kern="1200" dirty="0" err="1" smtClean="0">
              <a:solidFill>
                <a:srgbClr val="C00000"/>
              </a:solidFill>
            </a:rPr>
            <a:t>programmes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6281156" y="3976721"/>
        <a:ext cx="2395367" cy="1171410"/>
      </dsp:txXfrm>
    </dsp:sp>
    <dsp:sp modelId="{CFCB51CE-5DFB-4071-BC0F-EA1B6D65BCDC}">
      <dsp:nvSpPr>
        <dsp:cNvPr id="0" name=""/>
        <dsp:cNvSpPr/>
      </dsp:nvSpPr>
      <dsp:spPr>
        <a:xfrm>
          <a:off x="5184589" y="72003"/>
          <a:ext cx="3526079" cy="1659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C00000"/>
              </a:solidFill>
            </a:rPr>
            <a:t>Exposure to risk and institutional capacity for early warning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6278857" y="108447"/>
        <a:ext cx="2395367" cy="1171410"/>
      </dsp:txXfrm>
    </dsp:sp>
    <dsp:sp modelId="{641395D9-C5C3-442E-8578-81921534D6C4}">
      <dsp:nvSpPr>
        <dsp:cNvPr id="0" name=""/>
        <dsp:cNvSpPr/>
      </dsp:nvSpPr>
      <dsp:spPr>
        <a:xfrm>
          <a:off x="378652" y="357548"/>
          <a:ext cx="4355596" cy="2244921"/>
        </a:xfrm>
        <a:prstGeom prst="homePlate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Continuous mapping of  LDCs and SIDS as the basis for identifying Project Countries for CREWS allocations and Pipeline Countries, for future allocations</a:t>
          </a:r>
          <a:endParaRPr lang="en-US" sz="1600" kern="1200" dirty="0"/>
        </a:p>
      </dsp:txBody>
      <dsp:txXfrm>
        <a:off x="378652" y="357548"/>
        <a:ext cx="3794366" cy="2244921"/>
      </dsp:txXfrm>
    </dsp:sp>
    <dsp:sp modelId="{2953E72F-19F6-4018-B06F-C63FBCB7C98A}">
      <dsp:nvSpPr>
        <dsp:cNvPr id="0" name=""/>
        <dsp:cNvSpPr/>
      </dsp:nvSpPr>
      <dsp:spPr>
        <a:xfrm rot="5400000">
          <a:off x="4788238" y="295520"/>
          <a:ext cx="2244921" cy="2244921"/>
        </a:xfrm>
        <a:prstGeom prst="pieWedge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Capacity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Projected average annual loss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Casualty loss risk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Access to information and communication</a:t>
          </a:r>
          <a:endParaRPr lang="en-US" sz="1200" kern="1200" dirty="0"/>
        </a:p>
      </dsp:txBody>
      <dsp:txXfrm rot="-5400000">
        <a:off x="4788238" y="953042"/>
        <a:ext cx="1587399" cy="1587399"/>
      </dsp:txXfrm>
    </dsp:sp>
    <dsp:sp modelId="{5226395F-DEEE-45C5-967F-B30F0F9F1811}">
      <dsp:nvSpPr>
        <dsp:cNvPr id="0" name=""/>
        <dsp:cNvSpPr/>
      </dsp:nvSpPr>
      <dsp:spPr>
        <a:xfrm rot="10800000">
          <a:off x="4788238" y="2644133"/>
          <a:ext cx="2244921" cy="2244921"/>
        </a:xfrm>
        <a:prstGeom prst="pieWedge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Potential to leverage investments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Ongoing or planned national and regional </a:t>
          </a:r>
          <a:r>
            <a:rPr lang="en-US" sz="1400" kern="1200" dirty="0" err="1" smtClean="0"/>
            <a:t>programmes</a:t>
          </a:r>
          <a:endParaRPr lang="en-US" sz="1400" kern="1200" dirty="0"/>
        </a:p>
      </dsp:txBody>
      <dsp:txXfrm rot="10800000">
        <a:off x="4788238" y="2644133"/>
        <a:ext cx="1587399" cy="1587399"/>
      </dsp:txXfrm>
    </dsp:sp>
    <dsp:sp modelId="{DD3FA34B-52BB-44ED-9B96-43DA7AF502D8}">
      <dsp:nvSpPr>
        <dsp:cNvPr id="0" name=""/>
        <dsp:cNvSpPr/>
      </dsp:nvSpPr>
      <dsp:spPr>
        <a:xfrm rot="16200000">
          <a:off x="2439625" y="2644133"/>
          <a:ext cx="2244921" cy="2244921"/>
        </a:xfrm>
        <a:prstGeom prst="pieWedge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Requests for support by country</a:t>
          </a:r>
          <a:endParaRPr lang="en-GB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Identification of early warning systems as a priority</a:t>
          </a:r>
          <a:endParaRPr lang="en-US" sz="1400" kern="1200" dirty="0"/>
        </a:p>
      </dsp:txBody>
      <dsp:txXfrm rot="5400000">
        <a:off x="3097147" y="2644133"/>
        <a:ext cx="1587399" cy="1587399"/>
      </dsp:txXfrm>
    </dsp:sp>
    <dsp:sp modelId="{3C109AC9-6D34-45C2-BB4C-66729F647903}">
      <dsp:nvSpPr>
        <dsp:cNvPr id="0" name=""/>
        <dsp:cNvSpPr/>
      </dsp:nvSpPr>
      <dsp:spPr>
        <a:xfrm flipH="1">
          <a:off x="4680519" y="2520279"/>
          <a:ext cx="199028" cy="9793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68CCC-D46A-4A98-B842-93E50D1E1DC5}">
      <dsp:nvSpPr>
        <dsp:cNvPr id="0" name=""/>
        <dsp:cNvSpPr/>
      </dsp:nvSpPr>
      <dsp:spPr>
        <a:xfrm rot="10800000" flipH="1">
          <a:off x="4752529" y="2690221"/>
          <a:ext cx="55008" cy="4608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27F1E-CE79-4630-84C0-CDF403BB40DE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40411-4927-4FE7-B4F1-1B56FA7742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1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reason we are focusing on mapping status of EW are twofold first</a:t>
            </a:r>
          </a:p>
          <a:p>
            <a:r>
              <a:rPr lang="en-US" dirty="0" smtClean="0"/>
              <a:t>If you can’t measure</a:t>
            </a:r>
            <a:r>
              <a:rPr lang="en-US" baseline="0" dirty="0" smtClean="0"/>
              <a:t> – you don’t do… increasing priorities</a:t>
            </a:r>
          </a:p>
          <a:p>
            <a:r>
              <a:rPr lang="en-US" baseline="0" dirty="0" smtClean="0"/>
              <a:t>Appetite for accountability on their efforts towards sustainable development</a:t>
            </a:r>
          </a:p>
          <a:p>
            <a:r>
              <a:rPr lang="en-US" baseline="0" dirty="0" smtClean="0"/>
              <a:t>In particular the work of the OEIWG on indicators for disaster risk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40411-4927-4FE7-B4F1-1B56FA7742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No standard approach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Same methodology  looks at capacities and gaps across the four elements of an effective early warning system</a:t>
            </a:r>
          </a:p>
          <a:p>
            <a:r>
              <a:rPr lang="en-GB" dirty="0" smtClean="0"/>
              <a:t>And I need</a:t>
            </a:r>
            <a:r>
              <a:rPr lang="en-GB" baseline="0" dirty="0" smtClean="0"/>
              <a:t> to add here the recent review of EWS in the Pacific done by Australia and shared with this group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40411-4927-4FE7-B4F1-1B56FA7742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initiate the investment plan – carry out a rapid mapping of early warning systems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40411-4927-4FE7-B4F1-1B56FA7742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4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r>
              <a:rPr lang="en-US" baseline="0" dirty="0" smtClean="0"/>
              <a:t> is to systematize and strengthen this approach to support the work of the Steering Committee but also to contribute to better alignment of other investment flows.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40411-4927-4FE7-B4F1-1B56FA7742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3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978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42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6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0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3206E-E3A9-490C-99D4-82D6EF6DD7C5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DEC0-9CE7-4640-828D-EA2A02FBE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www.gfdrr.org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Status review of early warning systems in LDCs and SIDS 	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3886200"/>
            <a:ext cx="78488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solidFill>
                  <a:srgbClr val="D0180A"/>
                </a:solidFill>
              </a:rPr>
              <a:t>CREWS Steering Committee, 12 September 2016, WMO, Geneva, Switzerland</a:t>
            </a:r>
            <a:endParaRPr lang="en-US" sz="2800" dirty="0">
              <a:solidFill>
                <a:srgbClr val="D0180A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9" y="1"/>
            <a:ext cx="3530529" cy="162838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40152" y="6165304"/>
            <a:ext cx="29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CREWS/SC.1/Infdoc.4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814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8" y="1268760"/>
            <a:ext cx="8670738" cy="5589240"/>
          </a:xfrm>
        </p:spPr>
        <p:txBody>
          <a:bodyPr>
            <a:normAutofit fontScale="325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6200" dirty="0" smtClean="0"/>
              <a:t> Guide early warning systems investment  - both national and ODA</a:t>
            </a:r>
          </a:p>
          <a:p>
            <a:endParaRPr lang="en-GB" sz="49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4900" dirty="0" smtClean="0"/>
              <a:t> Strengthen systems and capacity for SIDS and LDCs to measure their systems effectiveness and prioritize their investments – building on body of knowledge showing cost-return of </a:t>
            </a:r>
            <a:r>
              <a:rPr lang="en-US" sz="4900" dirty="0" err="1" smtClean="0"/>
              <a:t>investements</a:t>
            </a:r>
            <a:r>
              <a:rPr lang="en-US" sz="4900" dirty="0" smtClean="0"/>
              <a:t> in early warning systems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endParaRPr lang="en-US" sz="49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4900" dirty="0" smtClean="0"/>
              <a:t>April 2016 WMO/GFDRR development partners roundtable on strengthening </a:t>
            </a:r>
            <a:r>
              <a:rPr lang="en-US" sz="4900" dirty="0" err="1" smtClean="0"/>
              <a:t>hydrometeorological</a:t>
            </a:r>
            <a:r>
              <a:rPr lang="en-US" sz="4900" dirty="0" smtClean="0"/>
              <a:t> services </a:t>
            </a:r>
          </a:p>
          <a:p>
            <a:endParaRPr lang="en-GB" sz="2900" dirty="0" smtClean="0"/>
          </a:p>
          <a:p>
            <a:pPr lvl="2">
              <a:buClr>
                <a:srgbClr val="C00000"/>
              </a:buClr>
            </a:pPr>
            <a:r>
              <a:rPr lang="en-US" sz="4300" i="1" dirty="0" smtClean="0"/>
              <a:t>“…partners should measure and share the impacts of coordination and investments.” 	</a:t>
            </a:r>
          </a:p>
          <a:p>
            <a:pPr lvl="2">
              <a:buClr>
                <a:srgbClr val="C00000"/>
              </a:buClr>
            </a:pPr>
            <a:endParaRPr lang="en-GB" sz="4300" dirty="0" smtClean="0"/>
          </a:p>
          <a:p>
            <a:pPr lvl="2">
              <a:buClr>
                <a:srgbClr val="C00000"/>
              </a:buClr>
            </a:pPr>
            <a:r>
              <a:rPr lang="en-US" sz="4300" dirty="0" smtClean="0"/>
              <a:t>“</a:t>
            </a:r>
            <a:r>
              <a:rPr lang="en-US" sz="4300" i="1" dirty="0" smtClean="0"/>
              <a:t>Investments should be made against a constantly updated and transparent long-term planning process…” 	</a:t>
            </a:r>
          </a:p>
          <a:p>
            <a:pPr lvl="2">
              <a:buClr>
                <a:srgbClr val="C00000"/>
              </a:buClr>
            </a:pPr>
            <a:endParaRPr lang="en-GB" sz="4300" dirty="0" smtClean="0"/>
          </a:p>
          <a:p>
            <a:pPr lvl="2">
              <a:buClr>
                <a:srgbClr val="C00000"/>
              </a:buClr>
            </a:pPr>
            <a:r>
              <a:rPr lang="en-US" sz="4300" dirty="0" smtClean="0"/>
              <a:t>Good practices are the </a:t>
            </a:r>
            <a:r>
              <a:rPr lang="en-US" sz="4300" i="1" dirty="0" smtClean="0"/>
              <a:t>“Adoption of National Strategic Plans for the modernization of NMHSs…” </a:t>
            </a:r>
            <a:r>
              <a:rPr lang="en-US" sz="4300" dirty="0" smtClean="0"/>
              <a:t>and the </a:t>
            </a:r>
            <a:r>
              <a:rPr lang="en-US" sz="4300" i="1" dirty="0" smtClean="0"/>
              <a:t>“…development, promotion and widespread usage of the WMO’s Country Profile Database”</a:t>
            </a:r>
            <a:r>
              <a:rPr lang="en-US" sz="4300" dirty="0" smtClean="0"/>
              <a:t>. </a:t>
            </a:r>
          </a:p>
          <a:p>
            <a:pPr lvl="2">
              <a:buClr>
                <a:srgbClr val="C00000"/>
              </a:buClr>
              <a:buNone/>
            </a:pPr>
            <a:r>
              <a:rPr lang="en-US" sz="4300" dirty="0" smtClean="0"/>
              <a:t>	</a:t>
            </a:r>
          </a:p>
          <a:p>
            <a:pPr>
              <a:buClr>
                <a:srgbClr val="C00000"/>
              </a:buClr>
              <a:buSzPct val="132000"/>
              <a:buFont typeface="Wingdings" panose="05000000000000000000" pitchFamily="2" charset="2"/>
              <a:buChar char="q"/>
            </a:pPr>
            <a:r>
              <a:rPr lang="en-US" sz="4200" dirty="0" smtClean="0"/>
              <a:t> </a:t>
            </a:r>
            <a:r>
              <a:rPr lang="en-US" sz="6200" dirty="0" smtClean="0"/>
              <a:t>Monitor early warning effectiveness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42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4900" dirty="0" smtClean="0"/>
              <a:t>Support countries measure the effectiveness of their early warning system against Sendai Framework, 2030 Sustainable Development Agenda and Paris Climate Change Agreements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en-US" sz="49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4900" dirty="0" smtClean="0"/>
              <a:t> Work of the Open-Ended Working Group on DRR and Target G</a:t>
            </a:r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079868" y="6389576"/>
            <a:ext cx="2948516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34989"/>
            <a:ext cx="1133949" cy="5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Existing Assessments of Early Warning Systems and Related Capacity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143" y="3789040"/>
            <a:ext cx="2241744" cy="306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07288" cy="55892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/>
              <a:t>Country reports  and analysis (2009, 2011, 2013, 2015) on progress against the Hyogo Framework for Action 2005-2015 – measured against four components of EWS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/>
              <a:t>United Nations Secretary-General ‘</a:t>
            </a:r>
            <a:r>
              <a:rPr lang="en-US" sz="1600" dirty="0" smtClean="0"/>
              <a:t>Global </a:t>
            </a:r>
            <a:r>
              <a:rPr lang="en-US" sz="1600" dirty="0"/>
              <a:t>survey of early warning systems</a:t>
            </a:r>
            <a:r>
              <a:rPr lang="en-GB" sz="1600" dirty="0" smtClean="0"/>
              <a:t> - </a:t>
            </a:r>
            <a:r>
              <a:rPr lang="en-US" sz="1600" dirty="0" smtClean="0"/>
              <a:t>An </a:t>
            </a:r>
            <a:r>
              <a:rPr lang="en-US" sz="1600" dirty="0"/>
              <a:t>assessment of capacities, gaps and opportunities towards building a comprehensive global early warning system for all natural </a:t>
            </a:r>
            <a:r>
              <a:rPr lang="en-US" sz="1600" dirty="0" smtClean="0"/>
              <a:t>hazards’ </a:t>
            </a:r>
            <a:r>
              <a:rPr lang="en-GB" sz="1600" dirty="0" smtClean="0"/>
              <a:t>(UN, 2007)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/>
              <a:t>WMO Global Review of NMHSs’ capacities for DRR (2006, update planned for Q4 2015)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UNEP (2012). Early Warning Systems: A State of the Art Analysis and Future Directions.</a:t>
            </a:r>
            <a:endParaRPr lang="en-GB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/>
              <a:t>World Bank, WMO and UNISDR regional and country assessment </a:t>
            </a:r>
            <a:r>
              <a:rPr lang="en-US" sz="1600" dirty="0" smtClean="0"/>
              <a:t>capacity </a:t>
            </a:r>
            <a:r>
              <a:rPr lang="en-US" sz="1600" dirty="0"/>
              <a:t>of </a:t>
            </a:r>
            <a:r>
              <a:rPr lang="en-US" sz="1600" dirty="0" smtClean="0"/>
              <a:t>the</a:t>
            </a:r>
            <a:br>
              <a:rPr lang="en-US" sz="1600" dirty="0" smtClean="0"/>
            </a:br>
            <a:r>
              <a:rPr lang="en-US" sz="1600" dirty="0" smtClean="0"/>
              <a:t>NHMSs for Central and Southeast Europe and Southeast Asia</a:t>
            </a:r>
            <a:br>
              <a:rPr lang="en-US" sz="1600" dirty="0" smtClean="0"/>
            </a:br>
            <a:r>
              <a:rPr lang="en-GB" sz="1600" dirty="0" smtClean="0"/>
              <a:t>(financed through GFDRR / </a:t>
            </a:r>
            <a:r>
              <a:rPr lang="en-US" sz="1600" dirty="0" smtClean="0"/>
              <a:t>European Commission DG Enlargement,</a:t>
            </a:r>
            <a:br>
              <a:rPr lang="en-US" sz="1600" dirty="0" smtClean="0"/>
            </a:br>
            <a:r>
              <a:rPr lang="en-US" sz="1600" dirty="0" smtClean="0"/>
              <a:t>through its Instrument </a:t>
            </a:r>
            <a:r>
              <a:rPr lang="en-US" sz="1600" dirty="0"/>
              <a:t>for Pre-Accession Assistance (IPA)</a:t>
            </a:r>
            <a:r>
              <a:rPr lang="en-GB" sz="1600" dirty="0" smtClean="0"/>
              <a:t>)</a:t>
            </a:r>
            <a:endParaRPr lang="en-GB" sz="16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/>
              <a:t>Review of gaps and needs in EWS for urban settings based on</a:t>
            </a:r>
            <a:br>
              <a:rPr lang="en-GB" sz="1600" dirty="0" smtClean="0"/>
            </a:br>
            <a:r>
              <a:rPr lang="en-GB" sz="1600" dirty="0" smtClean="0"/>
              <a:t>resilient city initiative scorecards (over 2000 cities engaged, 600 reporting)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WMO 2014. </a:t>
            </a:r>
            <a:r>
              <a:rPr lang="en-US" sz="1600" dirty="0"/>
              <a:t>Synthesis of the Status and Trends </a:t>
            </a:r>
            <a:r>
              <a:rPr lang="en-US" sz="1600" dirty="0" smtClean="0"/>
              <a:t>with </a:t>
            </a:r>
            <a:r>
              <a:rPr lang="en-US" sz="1600" dirty="0"/>
              <a:t>the Development </a:t>
            </a:r>
            <a:r>
              <a:rPr lang="en-US" sz="1600" dirty="0" smtClean="0"/>
              <a:t>of</a:t>
            </a:r>
            <a:br>
              <a:rPr lang="en-US" sz="1600" dirty="0" smtClean="0"/>
            </a:br>
            <a:r>
              <a:rPr lang="en-US" sz="1600" dirty="0" smtClean="0"/>
              <a:t>Early </a:t>
            </a:r>
            <a:r>
              <a:rPr lang="en-US" sz="1600" dirty="0"/>
              <a:t>Warning Systems. Background Paper prepared for </a:t>
            </a:r>
            <a:r>
              <a:rPr lang="en-US" sz="1600" dirty="0" smtClean="0"/>
              <a:t>GAR 2015</a:t>
            </a:r>
            <a:endParaRPr lang="en-GB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/>
              <a:t>Publication ‘Valuing </a:t>
            </a:r>
            <a:r>
              <a:rPr lang="en-GB" sz="1600" dirty="0"/>
              <a:t>Weather and </a:t>
            </a:r>
            <a:r>
              <a:rPr lang="en-GB" sz="1600" dirty="0" smtClean="0"/>
              <a:t>Climate: Economic </a:t>
            </a:r>
            <a:r>
              <a:rPr lang="en-GB" sz="1600" dirty="0"/>
              <a:t>Assessment </a:t>
            </a:r>
            <a:r>
              <a:rPr lang="en-GB" sz="1600" dirty="0" smtClean="0"/>
              <a:t>of </a:t>
            </a:r>
            <a:br>
              <a:rPr lang="en-GB" sz="1600" dirty="0" smtClean="0"/>
            </a:br>
            <a:r>
              <a:rPr lang="en-GB" sz="1600" dirty="0" smtClean="0"/>
              <a:t>Meteorological and Hydrological Services’ (WMO, no 1153, May 2015)</a:t>
            </a:r>
          </a:p>
        </p:txBody>
      </p:sp>
    </p:spTree>
    <p:extLst>
      <p:ext uri="{BB962C8B-B14F-4D97-AF65-F5344CB8AC3E}">
        <p14:creationId xmlns:p14="http://schemas.microsoft.com/office/powerpoint/2010/main" val="7852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r-FR" dirty="0" err="1" smtClean="0"/>
              <a:t>Mapping</a:t>
            </a:r>
            <a:r>
              <a:rPr lang="fr-FR" dirty="0" smtClean="0"/>
              <a:t> </a:t>
            </a:r>
            <a:r>
              <a:rPr lang="fr-FR" dirty="0" err="1" smtClean="0"/>
              <a:t>capacity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and </a:t>
            </a:r>
            <a:r>
              <a:rPr lang="fr-FR" dirty="0" err="1" smtClean="0"/>
              <a:t>needs</a:t>
            </a:r>
            <a:endParaRPr lang="fr-FR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19016025"/>
              </p:ext>
            </p:extLst>
          </p:nvPr>
        </p:nvGraphicFramePr>
        <p:xfrm>
          <a:off x="251520" y="1412776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48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Mapping to guide CREWS Investment Plan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59650" cy="446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2"/>
          <p:cNvSpPr txBox="1">
            <a:spLocks/>
          </p:cNvSpPr>
          <p:nvPr/>
        </p:nvSpPr>
        <p:spPr>
          <a:xfrm>
            <a:off x="5079868" y="6389576"/>
            <a:ext cx="2948516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34989"/>
            <a:ext cx="1133949" cy="5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1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Support SIDS and LDCs monitor their early warning effectiveness – capacity and systems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Produce short annual status reports on climate information and  early warning systems in LDCs and SIDS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/>
              <a:t>Contribute the development of standard guidelines for measuring early warning effectiveness and global reviews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/>
              <a:t>Align with work of Open Ended Working Group on Indicators for Disaster Risk Reduction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/>
              <a:t>Build on WMO’s Country Profile Database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The International Conference on Early Warning System (tent. 22-23 May 2017 Cancun, Mexico) to adopt guidelines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Partner with other investment mechanisms Green Climate  Fund (GCF), Global Environment Facility (GEF) … and others</a:t>
            </a:r>
            <a:endParaRPr lang="en-US" sz="24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079868" y="6389576"/>
            <a:ext cx="2948516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34989"/>
            <a:ext cx="1133949" cy="5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Thank You</a:t>
            </a:r>
            <a:endParaRPr lang="en-US" sz="6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303" y="5091178"/>
            <a:ext cx="630070" cy="40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5980" y="5062805"/>
            <a:ext cx="702422" cy="44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00" y="5075757"/>
            <a:ext cx="593006" cy="39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6458" y="4914554"/>
            <a:ext cx="741258" cy="74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691" y="5092186"/>
            <a:ext cx="630070" cy="39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7626" y="5075757"/>
            <a:ext cx="593007" cy="4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0877" y="5059423"/>
            <a:ext cx="630070" cy="4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 descr="WBG_Horizontal-RGB-high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29" y="5916647"/>
            <a:ext cx="2414798" cy="47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9" y="5748545"/>
            <a:ext cx="584590" cy="78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20120601_Final_Englis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949280"/>
            <a:ext cx="1355347" cy="4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9" y="1"/>
            <a:ext cx="3530529" cy="1628385"/>
          </a:xfrm>
          <a:prstGeom prst="rect">
            <a:avLst/>
          </a:prstGeom>
        </p:spPr>
      </p:pic>
      <p:pic>
        <p:nvPicPr>
          <p:cNvPr id="2050" name="Picture 2" descr="GFDRR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11960" y="6021288"/>
            <a:ext cx="1433116" cy="327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38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596</Words>
  <Application>Microsoft Office PowerPoint</Application>
  <PresentationFormat>On-screen Show (4:3)</PresentationFormat>
  <Paragraphs>69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Status review of early warning systems in LDCs and SIDS   </vt:lpstr>
      <vt:lpstr>Objective</vt:lpstr>
      <vt:lpstr>Existing Assessments of Early Warning Systems and Related Capacity</vt:lpstr>
      <vt:lpstr>Mapping capacity status and needs</vt:lpstr>
      <vt:lpstr>Mapping to guide CREWS Investment Plan</vt:lpstr>
      <vt:lpstr>Next steps</vt:lpstr>
      <vt:lpstr>Thank You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review of early warning systems in LDCs and SIDS</dc:title>
  <dc:creator>harding</dc:creator>
  <cp:lastModifiedBy>Catherine Thompson</cp:lastModifiedBy>
  <cp:revision>27</cp:revision>
  <dcterms:created xsi:type="dcterms:W3CDTF">2016-09-10T19:04:08Z</dcterms:created>
  <dcterms:modified xsi:type="dcterms:W3CDTF">2020-03-18T09:41:44Z</dcterms:modified>
</cp:coreProperties>
</file>